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56"/>
  </p:notesMasterIdLst>
  <p:sldIdLst>
    <p:sldId id="256" r:id="rId2"/>
    <p:sldId id="354" r:id="rId3"/>
    <p:sldId id="261" r:id="rId4"/>
    <p:sldId id="262" r:id="rId5"/>
    <p:sldId id="263" r:id="rId6"/>
    <p:sldId id="264" r:id="rId7"/>
    <p:sldId id="353" r:id="rId8"/>
    <p:sldId id="356" r:id="rId9"/>
    <p:sldId id="357" r:id="rId10"/>
    <p:sldId id="358" r:id="rId11"/>
    <p:sldId id="359" r:id="rId12"/>
    <p:sldId id="360" r:id="rId13"/>
    <p:sldId id="361" r:id="rId14"/>
    <p:sldId id="362" r:id="rId15"/>
    <p:sldId id="363" r:id="rId16"/>
    <p:sldId id="389" r:id="rId17"/>
    <p:sldId id="25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364" r:id="rId31"/>
    <p:sldId id="365" r:id="rId32"/>
    <p:sldId id="366" r:id="rId33"/>
    <p:sldId id="367" r:id="rId34"/>
    <p:sldId id="368" r:id="rId35"/>
    <p:sldId id="390" r:id="rId36"/>
    <p:sldId id="395" r:id="rId37"/>
    <p:sldId id="396" r:id="rId38"/>
    <p:sldId id="397" r:id="rId39"/>
    <p:sldId id="369" r:id="rId40"/>
    <p:sldId id="370" r:id="rId41"/>
    <p:sldId id="371" r:id="rId42"/>
    <p:sldId id="372" r:id="rId43"/>
    <p:sldId id="373" r:id="rId44"/>
    <p:sldId id="374" r:id="rId45"/>
    <p:sldId id="375" r:id="rId46"/>
    <p:sldId id="391" r:id="rId47"/>
    <p:sldId id="392" r:id="rId48"/>
    <p:sldId id="393" r:id="rId49"/>
    <p:sldId id="398" r:id="rId50"/>
    <p:sldId id="399" r:id="rId51"/>
    <p:sldId id="400" r:id="rId52"/>
    <p:sldId id="401" r:id="rId53"/>
    <p:sldId id="402" r:id="rId54"/>
    <p:sldId id="403" r:id="rId55"/>
  </p:sldIdLst>
  <p:sldSz cx="9791700" cy="5508625"/>
  <p:notesSz cx="6858000" cy="9144000"/>
  <p:defaultTextStyle>
    <a:defPPr>
      <a:defRPr lang="ru-RU"/>
    </a:defPPr>
    <a:lvl1pPr marL="0" algn="l" defTabSz="715061" rtl="0" eaLnBrk="1" latinLnBrk="0" hangingPunct="1">
      <a:defRPr sz="1408" kern="1200">
        <a:solidFill>
          <a:schemeClr val="tx1"/>
        </a:solidFill>
        <a:latin typeface="+mn-lt"/>
        <a:ea typeface="+mn-ea"/>
        <a:cs typeface="+mn-cs"/>
      </a:defRPr>
    </a:lvl1pPr>
    <a:lvl2pPr marL="357530" algn="l" defTabSz="715061" rtl="0" eaLnBrk="1" latinLnBrk="0" hangingPunct="1">
      <a:defRPr sz="1408" kern="1200">
        <a:solidFill>
          <a:schemeClr val="tx1"/>
        </a:solidFill>
        <a:latin typeface="+mn-lt"/>
        <a:ea typeface="+mn-ea"/>
        <a:cs typeface="+mn-cs"/>
      </a:defRPr>
    </a:lvl2pPr>
    <a:lvl3pPr marL="715061" algn="l" defTabSz="715061" rtl="0" eaLnBrk="1" latinLnBrk="0" hangingPunct="1">
      <a:defRPr sz="1408" kern="1200">
        <a:solidFill>
          <a:schemeClr val="tx1"/>
        </a:solidFill>
        <a:latin typeface="+mn-lt"/>
        <a:ea typeface="+mn-ea"/>
        <a:cs typeface="+mn-cs"/>
      </a:defRPr>
    </a:lvl3pPr>
    <a:lvl4pPr marL="1072591" algn="l" defTabSz="715061" rtl="0" eaLnBrk="1" latinLnBrk="0" hangingPunct="1">
      <a:defRPr sz="1408" kern="1200">
        <a:solidFill>
          <a:schemeClr val="tx1"/>
        </a:solidFill>
        <a:latin typeface="+mn-lt"/>
        <a:ea typeface="+mn-ea"/>
        <a:cs typeface="+mn-cs"/>
      </a:defRPr>
    </a:lvl4pPr>
    <a:lvl5pPr marL="1430122" algn="l" defTabSz="715061" rtl="0" eaLnBrk="1" latinLnBrk="0" hangingPunct="1">
      <a:defRPr sz="1408" kern="1200">
        <a:solidFill>
          <a:schemeClr val="tx1"/>
        </a:solidFill>
        <a:latin typeface="+mn-lt"/>
        <a:ea typeface="+mn-ea"/>
        <a:cs typeface="+mn-cs"/>
      </a:defRPr>
    </a:lvl5pPr>
    <a:lvl6pPr marL="1787652" algn="l" defTabSz="715061" rtl="0" eaLnBrk="1" latinLnBrk="0" hangingPunct="1">
      <a:defRPr sz="1408" kern="1200">
        <a:solidFill>
          <a:schemeClr val="tx1"/>
        </a:solidFill>
        <a:latin typeface="+mn-lt"/>
        <a:ea typeface="+mn-ea"/>
        <a:cs typeface="+mn-cs"/>
      </a:defRPr>
    </a:lvl6pPr>
    <a:lvl7pPr marL="2145182" algn="l" defTabSz="715061" rtl="0" eaLnBrk="1" latinLnBrk="0" hangingPunct="1">
      <a:defRPr sz="1408" kern="1200">
        <a:solidFill>
          <a:schemeClr val="tx1"/>
        </a:solidFill>
        <a:latin typeface="+mn-lt"/>
        <a:ea typeface="+mn-ea"/>
        <a:cs typeface="+mn-cs"/>
      </a:defRPr>
    </a:lvl7pPr>
    <a:lvl8pPr marL="2502713" algn="l" defTabSz="715061" rtl="0" eaLnBrk="1" latinLnBrk="0" hangingPunct="1">
      <a:defRPr sz="1408" kern="1200">
        <a:solidFill>
          <a:schemeClr val="tx1"/>
        </a:solidFill>
        <a:latin typeface="+mn-lt"/>
        <a:ea typeface="+mn-ea"/>
        <a:cs typeface="+mn-cs"/>
      </a:defRPr>
    </a:lvl8pPr>
    <a:lvl9pPr marL="2860243" algn="l" defTabSz="715061" rtl="0" eaLnBrk="1" latinLnBrk="0" hangingPunct="1">
      <a:defRPr sz="1408" kern="1200">
        <a:solidFill>
          <a:schemeClr val="tx1"/>
        </a:solidFill>
        <a:latin typeface="+mn-lt"/>
        <a:ea typeface="+mn-ea"/>
        <a:cs typeface="+mn-cs"/>
      </a:defRPr>
    </a:lvl9pPr>
  </p:defaultTextStyle>
  <p:extLst>
    <p:ext uri="{EFAFB233-063F-42B5-8137-9DF3F51BA10A}">
      <p15:sldGuideLst xmlns:p15="http://schemas.microsoft.com/office/powerpoint/2012/main">
        <p15:guide id="1" pos="625" userDrawn="1">
          <p15:clr>
            <a:srgbClr val="A4A3A4"/>
          </p15:clr>
        </p15:guide>
        <p15:guide id="2" orient="horz" pos="624" userDrawn="1">
          <p15:clr>
            <a:srgbClr val="A4A3A4"/>
          </p15:clr>
        </p15:guide>
        <p15:guide id="3" pos="5657" userDrawn="1">
          <p15:clr>
            <a:srgbClr val="A4A3A4"/>
          </p15:clr>
        </p15:guide>
        <p15:guide id="4" orient="horz" pos="2960" userDrawn="1">
          <p15:clr>
            <a:srgbClr val="A4A3A4"/>
          </p15:clr>
        </p15:guide>
        <p15:guide id="5" pos="3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05"/>
    <p:restoredTop sz="94631"/>
  </p:normalViewPr>
  <p:slideViewPr>
    <p:cSldViewPr snapToGrid="0" snapToObjects="1">
      <p:cViewPr varScale="1">
        <p:scale>
          <a:sx n="103" d="100"/>
          <a:sy n="103" d="100"/>
        </p:scale>
        <p:origin x="1152" y="72"/>
      </p:cViewPr>
      <p:guideLst>
        <p:guide pos="625"/>
        <p:guide orient="horz" pos="624"/>
        <p:guide pos="5657"/>
        <p:guide orient="horz" pos="2960"/>
        <p:guide pos="3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ED341-1777-4C5B-9137-B6527CFEDC0E}" type="datetimeFigureOut">
              <a:rPr lang="ru-RU" smtClean="0"/>
              <a:t>04.01.2023</a:t>
            </a:fld>
            <a:endParaRPr lang="ru-RU"/>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70358-707C-4ABC-8DB4-DA07E24CD675}" type="slidenum">
              <a:rPr lang="ru-RU" smtClean="0"/>
              <a:t>‹#›</a:t>
            </a:fld>
            <a:endParaRPr lang="ru-RU"/>
          </a:p>
        </p:txBody>
      </p:sp>
    </p:spTree>
    <p:extLst>
      <p:ext uri="{BB962C8B-B14F-4D97-AF65-F5344CB8AC3E}">
        <p14:creationId xmlns:p14="http://schemas.microsoft.com/office/powerpoint/2010/main" val="67106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223963" y="901527"/>
            <a:ext cx="7343775" cy="1917818"/>
          </a:xfrm>
        </p:spPr>
        <p:txBody>
          <a:bodyPr anchor="b"/>
          <a:lstStyle>
            <a:lvl1pPr algn="ctr">
              <a:defRPr sz="4819"/>
            </a:lvl1pPr>
          </a:lstStyle>
          <a:p>
            <a:r>
              <a:rPr lang="ru-RU"/>
              <a:t>Образец заголовка</a:t>
            </a:r>
            <a:endParaRPr lang="en-US" dirty="0"/>
          </a:p>
        </p:txBody>
      </p:sp>
      <p:sp>
        <p:nvSpPr>
          <p:cNvPr id="3" name="Subtitle 2"/>
          <p:cNvSpPr>
            <a:spLocks noGrp="1"/>
          </p:cNvSpPr>
          <p:nvPr>
            <p:ph type="subTitle" idx="1"/>
          </p:nvPr>
        </p:nvSpPr>
        <p:spPr>
          <a:xfrm>
            <a:off x="1223963" y="2893304"/>
            <a:ext cx="7343775" cy="1329975"/>
          </a:xfrm>
        </p:spPr>
        <p:txBody>
          <a:bodyPr/>
          <a:lstStyle>
            <a:lvl1pPr marL="0" indent="0" algn="ctr">
              <a:buNone/>
              <a:defRPr sz="1927"/>
            </a:lvl1pPr>
            <a:lvl2pPr marL="367177" indent="0" algn="ctr">
              <a:buNone/>
              <a:defRPr sz="1606"/>
            </a:lvl2pPr>
            <a:lvl3pPr marL="734355" indent="0" algn="ctr">
              <a:buNone/>
              <a:defRPr sz="1446"/>
            </a:lvl3pPr>
            <a:lvl4pPr marL="1101532" indent="0" algn="ctr">
              <a:buNone/>
              <a:defRPr sz="1285"/>
            </a:lvl4pPr>
            <a:lvl5pPr marL="1468709" indent="0" algn="ctr">
              <a:buNone/>
              <a:defRPr sz="1285"/>
            </a:lvl5pPr>
            <a:lvl6pPr marL="1835887" indent="0" algn="ctr">
              <a:buNone/>
              <a:defRPr sz="1285"/>
            </a:lvl6pPr>
            <a:lvl7pPr marL="2203064" indent="0" algn="ctr">
              <a:buNone/>
              <a:defRPr sz="1285"/>
            </a:lvl7pPr>
            <a:lvl8pPr marL="2570241" indent="0" algn="ctr">
              <a:buNone/>
              <a:defRPr sz="1285"/>
            </a:lvl8pPr>
            <a:lvl9pPr marL="2937419" indent="0" algn="ctr">
              <a:buNone/>
              <a:defRPr sz="1285"/>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07800CF-0538-4A00-8945-C65D0D58A381}" type="datetime1">
              <a:rPr lang="ru-RU" smtClean="0"/>
              <a:t>04.01.2023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428809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5550ED-FA51-46E0-9FCB-319A1672E6AE}" type="datetime1">
              <a:rPr lang="ru-RU" smtClean="0"/>
              <a:t>04.01.2023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91694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185" y="293283"/>
            <a:ext cx="2111335" cy="466830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73179" y="293283"/>
            <a:ext cx="6211610" cy="46683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50F260-F9B3-4641-B337-4AAA4A196190}" type="datetime1">
              <a:rPr lang="ru-RU" smtClean="0"/>
              <a:t>04.01.2023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1438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0CFCF1-8205-4185-8335-7B34AF934EB1}" type="datetime1">
              <a:rPr lang="ru-RU" smtClean="0"/>
              <a:t>04.01.2023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19591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8080" y="1373331"/>
            <a:ext cx="8445341" cy="2291435"/>
          </a:xfrm>
        </p:spPr>
        <p:txBody>
          <a:bodyPr anchor="b"/>
          <a:lstStyle>
            <a:lvl1pPr>
              <a:defRPr sz="4819"/>
            </a:lvl1pPr>
          </a:lstStyle>
          <a:p>
            <a:r>
              <a:rPr lang="ru-RU"/>
              <a:t>Образец заголовка</a:t>
            </a:r>
            <a:endParaRPr lang="en-US" dirty="0"/>
          </a:p>
        </p:txBody>
      </p:sp>
      <p:sp>
        <p:nvSpPr>
          <p:cNvPr id="3" name="Text Placeholder 2"/>
          <p:cNvSpPr>
            <a:spLocks noGrp="1"/>
          </p:cNvSpPr>
          <p:nvPr>
            <p:ph type="body" idx="1"/>
          </p:nvPr>
        </p:nvSpPr>
        <p:spPr>
          <a:xfrm>
            <a:off x="668080" y="3686444"/>
            <a:ext cx="8445341" cy="1205011"/>
          </a:xfrm>
        </p:spPr>
        <p:txBody>
          <a:bodyPr/>
          <a:lstStyle>
            <a:lvl1pPr marL="0" indent="0">
              <a:buNone/>
              <a:defRPr sz="1927">
                <a:solidFill>
                  <a:schemeClr val="tx1">
                    <a:tint val="75000"/>
                  </a:schemeClr>
                </a:solidFill>
              </a:defRPr>
            </a:lvl1pPr>
            <a:lvl2pPr marL="367177" indent="0">
              <a:buNone/>
              <a:defRPr sz="1606">
                <a:solidFill>
                  <a:schemeClr val="tx1">
                    <a:tint val="75000"/>
                  </a:schemeClr>
                </a:solidFill>
              </a:defRPr>
            </a:lvl2pPr>
            <a:lvl3pPr marL="734355" indent="0">
              <a:buNone/>
              <a:defRPr sz="1446">
                <a:solidFill>
                  <a:schemeClr val="tx1">
                    <a:tint val="75000"/>
                  </a:schemeClr>
                </a:solidFill>
              </a:defRPr>
            </a:lvl3pPr>
            <a:lvl4pPr marL="1101532" indent="0">
              <a:buNone/>
              <a:defRPr sz="1285">
                <a:solidFill>
                  <a:schemeClr val="tx1">
                    <a:tint val="75000"/>
                  </a:schemeClr>
                </a:solidFill>
              </a:defRPr>
            </a:lvl4pPr>
            <a:lvl5pPr marL="1468709" indent="0">
              <a:buNone/>
              <a:defRPr sz="1285">
                <a:solidFill>
                  <a:schemeClr val="tx1">
                    <a:tint val="75000"/>
                  </a:schemeClr>
                </a:solidFill>
              </a:defRPr>
            </a:lvl5pPr>
            <a:lvl6pPr marL="1835887" indent="0">
              <a:buNone/>
              <a:defRPr sz="1285">
                <a:solidFill>
                  <a:schemeClr val="tx1">
                    <a:tint val="75000"/>
                  </a:schemeClr>
                </a:solidFill>
              </a:defRPr>
            </a:lvl6pPr>
            <a:lvl7pPr marL="2203064" indent="0">
              <a:buNone/>
              <a:defRPr sz="1285">
                <a:solidFill>
                  <a:schemeClr val="tx1">
                    <a:tint val="75000"/>
                  </a:schemeClr>
                </a:solidFill>
              </a:defRPr>
            </a:lvl7pPr>
            <a:lvl8pPr marL="2570241" indent="0">
              <a:buNone/>
              <a:defRPr sz="1285">
                <a:solidFill>
                  <a:schemeClr val="tx1">
                    <a:tint val="75000"/>
                  </a:schemeClr>
                </a:solidFill>
              </a:defRPr>
            </a:lvl8pPr>
            <a:lvl9pPr marL="2937419" indent="0">
              <a:buNone/>
              <a:defRPr sz="1285">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2D54407-2E1A-4B1A-A17C-205E1B96599F}" type="datetime1">
              <a:rPr lang="ru-RU" smtClean="0"/>
              <a:t>04.01.2023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418271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3179" y="1466416"/>
            <a:ext cx="4161473" cy="34951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57048" y="1466416"/>
            <a:ext cx="4161473" cy="34951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18BAC-946B-484D-AEA3-3FE0EA9652B4}" type="datetime1">
              <a:rPr lang="ru-RU" smtClean="0"/>
              <a:t>04.01.2023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96181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74455" y="293284"/>
            <a:ext cx="8445341" cy="106474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74455" y="1350378"/>
            <a:ext cx="4142348" cy="661800"/>
          </a:xfrm>
        </p:spPr>
        <p:txBody>
          <a:bodyPr anchor="b"/>
          <a:lstStyle>
            <a:lvl1pPr marL="0" indent="0">
              <a:buNone/>
              <a:defRPr sz="1927" b="1"/>
            </a:lvl1pPr>
            <a:lvl2pPr marL="367177" indent="0">
              <a:buNone/>
              <a:defRPr sz="1606" b="1"/>
            </a:lvl2pPr>
            <a:lvl3pPr marL="734355" indent="0">
              <a:buNone/>
              <a:defRPr sz="1446" b="1"/>
            </a:lvl3pPr>
            <a:lvl4pPr marL="1101532" indent="0">
              <a:buNone/>
              <a:defRPr sz="1285" b="1"/>
            </a:lvl4pPr>
            <a:lvl5pPr marL="1468709" indent="0">
              <a:buNone/>
              <a:defRPr sz="1285" b="1"/>
            </a:lvl5pPr>
            <a:lvl6pPr marL="1835887" indent="0">
              <a:buNone/>
              <a:defRPr sz="1285" b="1"/>
            </a:lvl6pPr>
            <a:lvl7pPr marL="2203064" indent="0">
              <a:buNone/>
              <a:defRPr sz="1285" b="1"/>
            </a:lvl7pPr>
            <a:lvl8pPr marL="2570241" indent="0">
              <a:buNone/>
              <a:defRPr sz="1285" b="1"/>
            </a:lvl8pPr>
            <a:lvl9pPr marL="2937419" indent="0">
              <a:buNone/>
              <a:defRPr sz="1285" b="1"/>
            </a:lvl9pPr>
          </a:lstStyle>
          <a:p>
            <a:pPr lvl="0"/>
            <a:r>
              <a:rPr lang="ru-RU"/>
              <a:t>Образец текста</a:t>
            </a:r>
          </a:p>
        </p:txBody>
      </p:sp>
      <p:sp>
        <p:nvSpPr>
          <p:cNvPr id="4" name="Content Placeholder 3"/>
          <p:cNvSpPr>
            <a:spLocks noGrp="1"/>
          </p:cNvSpPr>
          <p:nvPr>
            <p:ph sz="half" idx="2"/>
          </p:nvPr>
        </p:nvSpPr>
        <p:spPr>
          <a:xfrm>
            <a:off x="674455" y="2012178"/>
            <a:ext cx="4142348" cy="29596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57048" y="1350378"/>
            <a:ext cx="4162748" cy="661800"/>
          </a:xfrm>
        </p:spPr>
        <p:txBody>
          <a:bodyPr anchor="b"/>
          <a:lstStyle>
            <a:lvl1pPr marL="0" indent="0">
              <a:buNone/>
              <a:defRPr sz="1927" b="1"/>
            </a:lvl1pPr>
            <a:lvl2pPr marL="367177" indent="0">
              <a:buNone/>
              <a:defRPr sz="1606" b="1"/>
            </a:lvl2pPr>
            <a:lvl3pPr marL="734355" indent="0">
              <a:buNone/>
              <a:defRPr sz="1446" b="1"/>
            </a:lvl3pPr>
            <a:lvl4pPr marL="1101532" indent="0">
              <a:buNone/>
              <a:defRPr sz="1285" b="1"/>
            </a:lvl4pPr>
            <a:lvl5pPr marL="1468709" indent="0">
              <a:buNone/>
              <a:defRPr sz="1285" b="1"/>
            </a:lvl5pPr>
            <a:lvl6pPr marL="1835887" indent="0">
              <a:buNone/>
              <a:defRPr sz="1285" b="1"/>
            </a:lvl6pPr>
            <a:lvl7pPr marL="2203064" indent="0">
              <a:buNone/>
              <a:defRPr sz="1285" b="1"/>
            </a:lvl7pPr>
            <a:lvl8pPr marL="2570241" indent="0">
              <a:buNone/>
              <a:defRPr sz="1285" b="1"/>
            </a:lvl8pPr>
            <a:lvl9pPr marL="2937419" indent="0">
              <a:buNone/>
              <a:defRPr sz="1285" b="1"/>
            </a:lvl9pPr>
          </a:lstStyle>
          <a:p>
            <a:pPr lvl="0"/>
            <a:r>
              <a:rPr lang="ru-RU"/>
              <a:t>Образец текста</a:t>
            </a:r>
          </a:p>
        </p:txBody>
      </p:sp>
      <p:sp>
        <p:nvSpPr>
          <p:cNvPr id="6" name="Content Placeholder 5"/>
          <p:cNvSpPr>
            <a:spLocks noGrp="1"/>
          </p:cNvSpPr>
          <p:nvPr>
            <p:ph sz="quarter" idx="4"/>
          </p:nvPr>
        </p:nvSpPr>
        <p:spPr>
          <a:xfrm>
            <a:off x="4957048" y="2012178"/>
            <a:ext cx="4162748" cy="29596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04B52C3-3B6E-48C9-A665-5634B64C7435}" type="datetime1">
              <a:rPr lang="ru-RU" smtClean="0"/>
              <a:t>04.01.2023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45181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D22B926-E127-49E0-B76C-016D11918ADA}" type="datetime1">
              <a:rPr lang="ru-RU" smtClean="0"/>
              <a:t>04.01.2023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24135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BF9B2-F06D-4A7D-8582-CBC05DB5CC5D}" type="datetime1">
              <a:rPr lang="ru-RU" smtClean="0"/>
              <a:t>04.01.2023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390186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4455" y="367242"/>
            <a:ext cx="3158078" cy="1285346"/>
          </a:xfrm>
        </p:spPr>
        <p:txBody>
          <a:bodyPr anchor="b"/>
          <a:lstStyle>
            <a:lvl1pPr>
              <a:defRPr sz="2570"/>
            </a:lvl1pPr>
          </a:lstStyle>
          <a:p>
            <a:r>
              <a:rPr lang="ru-RU"/>
              <a:t>Образец заголовка</a:t>
            </a:r>
            <a:endParaRPr lang="en-US" dirty="0"/>
          </a:p>
        </p:txBody>
      </p:sp>
      <p:sp>
        <p:nvSpPr>
          <p:cNvPr id="3" name="Content Placeholder 2"/>
          <p:cNvSpPr>
            <a:spLocks noGrp="1"/>
          </p:cNvSpPr>
          <p:nvPr>
            <p:ph idx="1"/>
          </p:nvPr>
        </p:nvSpPr>
        <p:spPr>
          <a:xfrm>
            <a:off x="4162748" y="793140"/>
            <a:ext cx="4957048" cy="3914694"/>
          </a:xfrm>
        </p:spPr>
        <p:txBody>
          <a:bodyPr/>
          <a:lstStyle>
            <a:lvl1pPr>
              <a:defRPr sz="2570"/>
            </a:lvl1pPr>
            <a:lvl2pPr>
              <a:defRPr sz="2249"/>
            </a:lvl2pPr>
            <a:lvl3pPr>
              <a:defRPr sz="1927"/>
            </a:lvl3pPr>
            <a:lvl4pPr>
              <a:defRPr sz="1606"/>
            </a:lvl4pPr>
            <a:lvl5pPr>
              <a:defRPr sz="1606"/>
            </a:lvl5pPr>
            <a:lvl6pPr>
              <a:defRPr sz="1606"/>
            </a:lvl6pPr>
            <a:lvl7pPr>
              <a:defRPr sz="1606"/>
            </a:lvl7pPr>
            <a:lvl8pPr>
              <a:defRPr sz="1606"/>
            </a:lvl8pPr>
            <a:lvl9pPr>
              <a:defRPr sz="160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4455" y="1652587"/>
            <a:ext cx="3158078" cy="3061623"/>
          </a:xfrm>
        </p:spPr>
        <p:txBody>
          <a:bodyPr/>
          <a:lstStyle>
            <a:lvl1pPr marL="0" indent="0">
              <a:buNone/>
              <a:defRPr sz="1285"/>
            </a:lvl1pPr>
            <a:lvl2pPr marL="367177" indent="0">
              <a:buNone/>
              <a:defRPr sz="1124"/>
            </a:lvl2pPr>
            <a:lvl3pPr marL="734355" indent="0">
              <a:buNone/>
              <a:defRPr sz="964"/>
            </a:lvl3pPr>
            <a:lvl4pPr marL="1101532" indent="0">
              <a:buNone/>
              <a:defRPr sz="803"/>
            </a:lvl4pPr>
            <a:lvl5pPr marL="1468709" indent="0">
              <a:buNone/>
              <a:defRPr sz="803"/>
            </a:lvl5pPr>
            <a:lvl6pPr marL="1835887" indent="0">
              <a:buNone/>
              <a:defRPr sz="803"/>
            </a:lvl6pPr>
            <a:lvl7pPr marL="2203064" indent="0">
              <a:buNone/>
              <a:defRPr sz="803"/>
            </a:lvl7pPr>
            <a:lvl8pPr marL="2570241" indent="0">
              <a:buNone/>
              <a:defRPr sz="803"/>
            </a:lvl8pPr>
            <a:lvl9pPr marL="2937419" indent="0">
              <a:buNone/>
              <a:defRPr sz="803"/>
            </a:lvl9pPr>
          </a:lstStyle>
          <a:p>
            <a:pPr lvl="0"/>
            <a:r>
              <a:rPr lang="ru-RU"/>
              <a:t>Образец текста</a:t>
            </a:r>
          </a:p>
        </p:txBody>
      </p:sp>
      <p:sp>
        <p:nvSpPr>
          <p:cNvPr id="5" name="Date Placeholder 4"/>
          <p:cNvSpPr>
            <a:spLocks noGrp="1"/>
          </p:cNvSpPr>
          <p:nvPr>
            <p:ph type="dt" sz="half" idx="10"/>
          </p:nvPr>
        </p:nvSpPr>
        <p:spPr/>
        <p:txBody>
          <a:bodyPr/>
          <a:lstStyle/>
          <a:p>
            <a:fld id="{7834EC03-0471-4963-96E9-18F863FAF66D}" type="datetime1">
              <a:rPr lang="ru-RU" smtClean="0"/>
              <a:t>04.01.2023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28774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4455" y="367242"/>
            <a:ext cx="3158078" cy="1285346"/>
          </a:xfrm>
        </p:spPr>
        <p:txBody>
          <a:bodyPr anchor="b"/>
          <a:lstStyle>
            <a:lvl1pPr>
              <a:defRPr sz="257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62748" y="793140"/>
            <a:ext cx="4957048" cy="3914694"/>
          </a:xfrm>
        </p:spPr>
        <p:txBody>
          <a:bodyPr anchor="t"/>
          <a:lstStyle>
            <a:lvl1pPr marL="0" indent="0">
              <a:buNone/>
              <a:defRPr sz="2570"/>
            </a:lvl1pPr>
            <a:lvl2pPr marL="367177" indent="0">
              <a:buNone/>
              <a:defRPr sz="2249"/>
            </a:lvl2pPr>
            <a:lvl3pPr marL="734355" indent="0">
              <a:buNone/>
              <a:defRPr sz="1927"/>
            </a:lvl3pPr>
            <a:lvl4pPr marL="1101532" indent="0">
              <a:buNone/>
              <a:defRPr sz="1606"/>
            </a:lvl4pPr>
            <a:lvl5pPr marL="1468709" indent="0">
              <a:buNone/>
              <a:defRPr sz="1606"/>
            </a:lvl5pPr>
            <a:lvl6pPr marL="1835887" indent="0">
              <a:buNone/>
              <a:defRPr sz="1606"/>
            </a:lvl6pPr>
            <a:lvl7pPr marL="2203064" indent="0">
              <a:buNone/>
              <a:defRPr sz="1606"/>
            </a:lvl7pPr>
            <a:lvl8pPr marL="2570241" indent="0">
              <a:buNone/>
              <a:defRPr sz="1606"/>
            </a:lvl8pPr>
            <a:lvl9pPr marL="2937419" indent="0">
              <a:buNone/>
              <a:defRPr sz="1606"/>
            </a:lvl9pPr>
          </a:lstStyle>
          <a:p>
            <a:r>
              <a:rPr lang="ru-RU"/>
              <a:t>Вставка рисунка</a:t>
            </a:r>
            <a:endParaRPr lang="en-US" dirty="0"/>
          </a:p>
        </p:txBody>
      </p:sp>
      <p:sp>
        <p:nvSpPr>
          <p:cNvPr id="4" name="Text Placeholder 3"/>
          <p:cNvSpPr>
            <a:spLocks noGrp="1"/>
          </p:cNvSpPr>
          <p:nvPr>
            <p:ph type="body" sz="half" idx="2"/>
          </p:nvPr>
        </p:nvSpPr>
        <p:spPr>
          <a:xfrm>
            <a:off x="674455" y="1652587"/>
            <a:ext cx="3158078" cy="3061623"/>
          </a:xfrm>
        </p:spPr>
        <p:txBody>
          <a:bodyPr/>
          <a:lstStyle>
            <a:lvl1pPr marL="0" indent="0">
              <a:buNone/>
              <a:defRPr sz="1285"/>
            </a:lvl1pPr>
            <a:lvl2pPr marL="367177" indent="0">
              <a:buNone/>
              <a:defRPr sz="1124"/>
            </a:lvl2pPr>
            <a:lvl3pPr marL="734355" indent="0">
              <a:buNone/>
              <a:defRPr sz="964"/>
            </a:lvl3pPr>
            <a:lvl4pPr marL="1101532" indent="0">
              <a:buNone/>
              <a:defRPr sz="803"/>
            </a:lvl4pPr>
            <a:lvl5pPr marL="1468709" indent="0">
              <a:buNone/>
              <a:defRPr sz="803"/>
            </a:lvl5pPr>
            <a:lvl6pPr marL="1835887" indent="0">
              <a:buNone/>
              <a:defRPr sz="803"/>
            </a:lvl6pPr>
            <a:lvl7pPr marL="2203064" indent="0">
              <a:buNone/>
              <a:defRPr sz="803"/>
            </a:lvl7pPr>
            <a:lvl8pPr marL="2570241" indent="0">
              <a:buNone/>
              <a:defRPr sz="803"/>
            </a:lvl8pPr>
            <a:lvl9pPr marL="2937419" indent="0">
              <a:buNone/>
              <a:defRPr sz="803"/>
            </a:lvl9pPr>
          </a:lstStyle>
          <a:p>
            <a:pPr lvl="0"/>
            <a:r>
              <a:rPr lang="ru-RU"/>
              <a:t>Образец текста</a:t>
            </a:r>
          </a:p>
        </p:txBody>
      </p:sp>
      <p:sp>
        <p:nvSpPr>
          <p:cNvPr id="5" name="Date Placeholder 4"/>
          <p:cNvSpPr>
            <a:spLocks noGrp="1"/>
          </p:cNvSpPr>
          <p:nvPr>
            <p:ph type="dt" sz="half" idx="10"/>
          </p:nvPr>
        </p:nvSpPr>
        <p:spPr/>
        <p:txBody>
          <a:bodyPr/>
          <a:lstStyle/>
          <a:p>
            <a:fld id="{93E47182-55FF-4D0B-BDEC-2DC054E07911}" type="datetime1">
              <a:rPr lang="ru-RU" smtClean="0"/>
              <a:t>04.01.2023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616447-8222-5543-AC28-BF2F5F28397D}" type="slidenum">
              <a:rPr lang="ru-RU" smtClean="0"/>
              <a:t>‹#›</a:t>
            </a:fld>
            <a:endParaRPr lang="ru-RU"/>
          </a:p>
        </p:txBody>
      </p:sp>
    </p:spTree>
    <p:extLst>
      <p:ext uri="{BB962C8B-B14F-4D97-AF65-F5344CB8AC3E}">
        <p14:creationId xmlns:p14="http://schemas.microsoft.com/office/powerpoint/2010/main" val="147997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3180" y="293284"/>
            <a:ext cx="8445341" cy="106474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3180" y="1466416"/>
            <a:ext cx="8445341" cy="34951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73179" y="5105680"/>
            <a:ext cx="2203133" cy="293283"/>
          </a:xfrm>
          <a:prstGeom prst="rect">
            <a:avLst/>
          </a:prstGeom>
        </p:spPr>
        <p:txBody>
          <a:bodyPr vert="horz" lIns="91440" tIns="45720" rIns="91440" bIns="45720" rtlCol="0" anchor="ctr"/>
          <a:lstStyle>
            <a:lvl1pPr algn="l">
              <a:defRPr sz="964">
                <a:solidFill>
                  <a:schemeClr val="tx1">
                    <a:tint val="75000"/>
                  </a:schemeClr>
                </a:solidFill>
              </a:defRPr>
            </a:lvl1pPr>
          </a:lstStyle>
          <a:p>
            <a:fld id="{E59958F7-4BB8-4968-9104-D7EDC446E865}" type="datetime1">
              <a:rPr lang="ru-RU" smtClean="0"/>
              <a:t>04.01.2023</a:t>
            </a:fld>
            <a:endParaRPr lang="ru-RU"/>
          </a:p>
        </p:txBody>
      </p:sp>
      <p:sp>
        <p:nvSpPr>
          <p:cNvPr id="5" name="Footer Placeholder 4"/>
          <p:cNvSpPr>
            <a:spLocks noGrp="1"/>
          </p:cNvSpPr>
          <p:nvPr>
            <p:ph type="ftr" sz="quarter" idx="3"/>
          </p:nvPr>
        </p:nvSpPr>
        <p:spPr>
          <a:xfrm>
            <a:off x="3243501" y="5105680"/>
            <a:ext cx="3304699" cy="293283"/>
          </a:xfrm>
          <a:prstGeom prst="rect">
            <a:avLst/>
          </a:prstGeom>
        </p:spPr>
        <p:txBody>
          <a:bodyPr vert="horz" lIns="91440" tIns="45720" rIns="91440" bIns="45720" rtlCol="0" anchor="ctr"/>
          <a:lstStyle>
            <a:lvl1pPr algn="ctr">
              <a:defRPr sz="964">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15388" y="5105680"/>
            <a:ext cx="2203133" cy="293283"/>
          </a:xfrm>
          <a:prstGeom prst="rect">
            <a:avLst/>
          </a:prstGeom>
        </p:spPr>
        <p:txBody>
          <a:bodyPr vert="horz" lIns="91440" tIns="45720" rIns="91440" bIns="45720" rtlCol="0" anchor="ctr"/>
          <a:lstStyle>
            <a:lvl1pPr algn="r">
              <a:defRPr sz="964">
                <a:solidFill>
                  <a:schemeClr val="tx1">
                    <a:tint val="75000"/>
                  </a:schemeClr>
                </a:solidFill>
              </a:defRPr>
            </a:lvl1pPr>
          </a:lstStyle>
          <a:p>
            <a:fld id="{BE616447-8222-5543-AC28-BF2F5F28397D}" type="slidenum">
              <a:rPr lang="ru-RU" smtClean="0"/>
              <a:t>‹#›</a:t>
            </a:fld>
            <a:endParaRPr lang="ru-RU"/>
          </a:p>
        </p:txBody>
      </p:sp>
    </p:spTree>
    <p:extLst>
      <p:ext uri="{BB962C8B-B14F-4D97-AF65-F5344CB8AC3E}">
        <p14:creationId xmlns:p14="http://schemas.microsoft.com/office/powerpoint/2010/main" val="2920960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34355" rtl="0" eaLnBrk="1" latinLnBrk="0" hangingPunct="1">
        <a:lnSpc>
          <a:spcPct val="90000"/>
        </a:lnSpc>
        <a:spcBef>
          <a:spcPct val="0"/>
        </a:spcBef>
        <a:buNone/>
        <a:defRPr sz="3534" kern="1200">
          <a:solidFill>
            <a:schemeClr val="tx1"/>
          </a:solidFill>
          <a:latin typeface="+mj-lt"/>
          <a:ea typeface="+mj-ea"/>
          <a:cs typeface="+mj-cs"/>
        </a:defRPr>
      </a:lvl1pPr>
    </p:titleStyle>
    <p:bodyStyle>
      <a:lvl1pPr marL="183589" indent="-183589" algn="l" defTabSz="734355" rtl="0" eaLnBrk="1" latinLnBrk="0" hangingPunct="1">
        <a:lnSpc>
          <a:spcPct val="90000"/>
        </a:lnSpc>
        <a:spcBef>
          <a:spcPts val="803"/>
        </a:spcBef>
        <a:buFont typeface="Arial" panose="020B0604020202020204" pitchFamily="34" charset="0"/>
        <a:buChar char="•"/>
        <a:defRPr sz="2249" kern="1200">
          <a:solidFill>
            <a:schemeClr val="tx1"/>
          </a:solidFill>
          <a:latin typeface="+mn-lt"/>
          <a:ea typeface="+mn-ea"/>
          <a:cs typeface="+mn-cs"/>
        </a:defRPr>
      </a:lvl1pPr>
      <a:lvl2pPr marL="550766" indent="-183589" algn="l" defTabSz="734355" rtl="0" eaLnBrk="1" latinLnBrk="0" hangingPunct="1">
        <a:lnSpc>
          <a:spcPct val="90000"/>
        </a:lnSpc>
        <a:spcBef>
          <a:spcPts val="402"/>
        </a:spcBef>
        <a:buFont typeface="Arial" panose="020B0604020202020204" pitchFamily="34" charset="0"/>
        <a:buChar char="•"/>
        <a:defRPr sz="1927" kern="1200">
          <a:solidFill>
            <a:schemeClr val="tx1"/>
          </a:solidFill>
          <a:latin typeface="+mn-lt"/>
          <a:ea typeface="+mn-ea"/>
          <a:cs typeface="+mn-cs"/>
        </a:defRPr>
      </a:lvl2pPr>
      <a:lvl3pPr marL="917943" indent="-183589" algn="l" defTabSz="734355" rtl="0" eaLnBrk="1" latinLnBrk="0" hangingPunct="1">
        <a:lnSpc>
          <a:spcPct val="90000"/>
        </a:lnSpc>
        <a:spcBef>
          <a:spcPts val="402"/>
        </a:spcBef>
        <a:buFont typeface="Arial" panose="020B0604020202020204" pitchFamily="34" charset="0"/>
        <a:buChar char="•"/>
        <a:defRPr sz="1606" kern="1200">
          <a:solidFill>
            <a:schemeClr val="tx1"/>
          </a:solidFill>
          <a:latin typeface="+mn-lt"/>
          <a:ea typeface="+mn-ea"/>
          <a:cs typeface="+mn-cs"/>
        </a:defRPr>
      </a:lvl3pPr>
      <a:lvl4pPr marL="1285121"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4pPr>
      <a:lvl5pPr marL="1652298"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5pPr>
      <a:lvl6pPr marL="2019475"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6pPr>
      <a:lvl7pPr marL="2386653"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7pPr>
      <a:lvl8pPr marL="2753830"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8pPr>
      <a:lvl9pPr marL="3121007"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9pPr>
    </p:bodyStyle>
    <p:otherStyle>
      <a:defPPr>
        <a:defRPr lang="en-US"/>
      </a:defPPr>
      <a:lvl1pPr marL="0" algn="l" defTabSz="734355" rtl="0" eaLnBrk="1" latinLnBrk="0" hangingPunct="1">
        <a:defRPr sz="1446" kern="1200">
          <a:solidFill>
            <a:schemeClr val="tx1"/>
          </a:solidFill>
          <a:latin typeface="+mn-lt"/>
          <a:ea typeface="+mn-ea"/>
          <a:cs typeface="+mn-cs"/>
        </a:defRPr>
      </a:lvl1pPr>
      <a:lvl2pPr marL="367177" algn="l" defTabSz="734355" rtl="0" eaLnBrk="1" latinLnBrk="0" hangingPunct="1">
        <a:defRPr sz="1446" kern="1200">
          <a:solidFill>
            <a:schemeClr val="tx1"/>
          </a:solidFill>
          <a:latin typeface="+mn-lt"/>
          <a:ea typeface="+mn-ea"/>
          <a:cs typeface="+mn-cs"/>
        </a:defRPr>
      </a:lvl2pPr>
      <a:lvl3pPr marL="734355" algn="l" defTabSz="734355" rtl="0" eaLnBrk="1" latinLnBrk="0" hangingPunct="1">
        <a:defRPr sz="1446" kern="1200">
          <a:solidFill>
            <a:schemeClr val="tx1"/>
          </a:solidFill>
          <a:latin typeface="+mn-lt"/>
          <a:ea typeface="+mn-ea"/>
          <a:cs typeface="+mn-cs"/>
        </a:defRPr>
      </a:lvl3pPr>
      <a:lvl4pPr marL="1101532" algn="l" defTabSz="734355" rtl="0" eaLnBrk="1" latinLnBrk="0" hangingPunct="1">
        <a:defRPr sz="1446" kern="1200">
          <a:solidFill>
            <a:schemeClr val="tx1"/>
          </a:solidFill>
          <a:latin typeface="+mn-lt"/>
          <a:ea typeface="+mn-ea"/>
          <a:cs typeface="+mn-cs"/>
        </a:defRPr>
      </a:lvl4pPr>
      <a:lvl5pPr marL="1468709" algn="l" defTabSz="734355" rtl="0" eaLnBrk="1" latinLnBrk="0" hangingPunct="1">
        <a:defRPr sz="1446" kern="1200">
          <a:solidFill>
            <a:schemeClr val="tx1"/>
          </a:solidFill>
          <a:latin typeface="+mn-lt"/>
          <a:ea typeface="+mn-ea"/>
          <a:cs typeface="+mn-cs"/>
        </a:defRPr>
      </a:lvl5pPr>
      <a:lvl6pPr marL="1835887" algn="l" defTabSz="734355" rtl="0" eaLnBrk="1" latinLnBrk="0" hangingPunct="1">
        <a:defRPr sz="1446" kern="1200">
          <a:solidFill>
            <a:schemeClr val="tx1"/>
          </a:solidFill>
          <a:latin typeface="+mn-lt"/>
          <a:ea typeface="+mn-ea"/>
          <a:cs typeface="+mn-cs"/>
        </a:defRPr>
      </a:lvl6pPr>
      <a:lvl7pPr marL="2203064" algn="l" defTabSz="734355" rtl="0" eaLnBrk="1" latinLnBrk="0" hangingPunct="1">
        <a:defRPr sz="1446" kern="1200">
          <a:solidFill>
            <a:schemeClr val="tx1"/>
          </a:solidFill>
          <a:latin typeface="+mn-lt"/>
          <a:ea typeface="+mn-ea"/>
          <a:cs typeface="+mn-cs"/>
        </a:defRPr>
      </a:lvl7pPr>
      <a:lvl8pPr marL="2570241" algn="l" defTabSz="734355" rtl="0" eaLnBrk="1" latinLnBrk="0" hangingPunct="1">
        <a:defRPr sz="1446" kern="1200">
          <a:solidFill>
            <a:schemeClr val="tx1"/>
          </a:solidFill>
          <a:latin typeface="+mn-lt"/>
          <a:ea typeface="+mn-ea"/>
          <a:cs typeface="+mn-cs"/>
        </a:defRPr>
      </a:lvl8pPr>
      <a:lvl9pPr marL="2937419" algn="l" defTabSz="734355" rtl="0" eaLnBrk="1" latinLnBrk="0" hangingPunct="1">
        <a:defRPr sz="14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online.zakon.kz/Document/?doc_id=1013880#sub_id=8920000"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67627AC2-348B-C14D-9F48-03C20068888B}"/>
              </a:ext>
            </a:extLst>
          </p:cNvPr>
          <p:cNvPicPr>
            <a:picLocks noChangeAspect="1"/>
          </p:cNvPicPr>
          <p:nvPr/>
        </p:nvPicPr>
        <p:blipFill>
          <a:blip r:embed="rId2"/>
          <a:stretch>
            <a:fillRect/>
          </a:stretch>
        </p:blipFill>
        <p:spPr>
          <a:xfrm>
            <a:off x="0" y="1269"/>
            <a:ext cx="9791700" cy="5509922"/>
          </a:xfrm>
          <a:prstGeom prst="rect">
            <a:avLst/>
          </a:prstGeom>
        </p:spPr>
      </p:pic>
      <p:sp>
        <p:nvSpPr>
          <p:cNvPr id="2" name="Заголовок 1">
            <a:extLst>
              <a:ext uri="{FF2B5EF4-FFF2-40B4-BE49-F238E27FC236}">
                <a16:creationId xmlns:a16="http://schemas.microsoft.com/office/drawing/2014/main" id="{61294FA0-FCBC-D34A-A2FA-B00034DF83F2}"/>
              </a:ext>
            </a:extLst>
          </p:cNvPr>
          <p:cNvSpPr>
            <a:spLocks noGrp="1"/>
          </p:cNvSpPr>
          <p:nvPr>
            <p:ph type="ctrTitle"/>
          </p:nvPr>
        </p:nvSpPr>
        <p:spPr>
          <a:xfrm>
            <a:off x="1516946" y="1981965"/>
            <a:ext cx="6223453" cy="2451293"/>
          </a:xfrm>
        </p:spPr>
        <p:txBody>
          <a:bodyPr anchor="t">
            <a:normAutofit/>
          </a:bodyPr>
          <a:lstStyle/>
          <a:p>
            <a:pPr algn="just"/>
            <a:r>
              <a:rPr lang="ru-RU" sz="2400" b="1" dirty="0" smtClean="0">
                <a:solidFill>
                  <a:srgbClr val="C00000"/>
                </a:solidFill>
                <a:latin typeface="HelveticaNeueCyr" pitchFamily="50" charset="-52"/>
                <a:ea typeface="Helvetica Neue" panose="02000503000000020004" pitchFamily="2" charset="0"/>
                <a:cs typeface="Helvetica Neue" panose="02000503000000020004" pitchFamily="2" charset="0"/>
              </a:rPr>
              <a:t>Актуальные изменения в ГК РК и ГПК РК 2022-2023г. </a:t>
            </a:r>
            <a:endParaRPr lang="ru-RU" sz="2400" b="1" dirty="0">
              <a:solidFill>
                <a:srgbClr val="C00000"/>
              </a:solidFill>
              <a:latin typeface="HelveticaNeueCyr" pitchFamily="50" charset="-52"/>
              <a:ea typeface="Helvetica Neue" panose="02000503000000020004" pitchFamily="2" charset="0"/>
              <a:cs typeface="Helvetica Neue" panose="02000503000000020004" pitchFamily="2" charset="0"/>
            </a:endParaRPr>
          </a:p>
        </p:txBody>
      </p:sp>
      <p:sp>
        <p:nvSpPr>
          <p:cNvPr id="10" name="TextBox 9">
            <a:extLst>
              <a:ext uri="{FF2B5EF4-FFF2-40B4-BE49-F238E27FC236}">
                <a16:creationId xmlns:a16="http://schemas.microsoft.com/office/drawing/2014/main" id="{8821981E-77FB-1F43-9C63-841AF10478CE}"/>
              </a:ext>
            </a:extLst>
          </p:cNvPr>
          <p:cNvSpPr txBox="1"/>
          <p:nvPr/>
        </p:nvSpPr>
        <p:spPr>
          <a:xfrm>
            <a:off x="4895850" y="3939289"/>
            <a:ext cx="3967693" cy="307777"/>
          </a:xfrm>
          <a:prstGeom prst="rect">
            <a:avLst/>
          </a:prstGeom>
          <a:noFill/>
        </p:spPr>
        <p:txBody>
          <a:bodyPr wrap="square" rtlCol="0">
            <a:spAutoFit/>
          </a:bodyPr>
          <a:lstStyle/>
          <a:p>
            <a:pPr algn="r"/>
            <a:r>
              <a:rPr lang="ru-RU" sz="1400" b="1" dirty="0" err="1" smtClean="0">
                <a:latin typeface="HelveticaNeueCyr" pitchFamily="50" charset="-52"/>
                <a:ea typeface="Helvetica Neue" panose="02000503000000020004" pitchFamily="2" charset="0"/>
                <a:cs typeface="Helvetica Neue" panose="02000503000000020004" pitchFamily="2" charset="0"/>
              </a:rPr>
              <a:t>Айжан</a:t>
            </a:r>
            <a:r>
              <a:rPr lang="ru-RU" sz="1400" b="1" dirty="0" smtClean="0">
                <a:latin typeface="HelveticaNeueCyr" pitchFamily="50" charset="-52"/>
                <a:ea typeface="Helvetica Neue" panose="02000503000000020004" pitchFamily="2" charset="0"/>
                <a:cs typeface="Helvetica Neue" panose="02000503000000020004" pitchFamily="2" charset="0"/>
              </a:rPr>
              <a:t> Амангельды</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0B9DF08C-7544-A74A-B585-21D137F36246}"/>
              </a:ext>
            </a:extLst>
          </p:cNvPr>
          <p:cNvSpPr txBox="1"/>
          <p:nvPr/>
        </p:nvSpPr>
        <p:spPr>
          <a:xfrm>
            <a:off x="3922005" y="4443191"/>
            <a:ext cx="5607585" cy="954107"/>
          </a:xfrm>
          <a:prstGeom prst="rect">
            <a:avLst/>
          </a:prstGeom>
          <a:noFill/>
        </p:spPr>
        <p:txBody>
          <a:bodyPr wrap="square" rtlCol="0">
            <a:spAutoFit/>
          </a:bodyPr>
          <a:lstStyle/>
          <a:p>
            <a:pPr algn="just"/>
            <a:r>
              <a:rPr lang="ru-RU" sz="1400" i="1" dirty="0" err="1">
                <a:latin typeface="Helvetica Neue" panose="02000503000000020004" pitchFamily="2" charset="0"/>
                <a:ea typeface="Helvetica Neue" panose="02000503000000020004" pitchFamily="2" charset="0"/>
                <a:cs typeface="Helvetica Neue" panose="02000503000000020004" pitchFamily="2" charset="0"/>
              </a:rPr>
              <a:t>д.ю.н</a:t>
            </a:r>
            <a:r>
              <a:rPr lang="ru-RU" sz="1400" i="1" dirty="0">
                <a:latin typeface="Helvetica Neue" panose="02000503000000020004" pitchFamily="2" charset="0"/>
                <a:ea typeface="Helvetica Neue" panose="02000503000000020004" pitchFamily="2" charset="0"/>
                <a:cs typeface="Helvetica Neue" panose="02000503000000020004" pitchFamily="2" charset="0"/>
              </a:rPr>
              <a:t>., профессор Евразийской юридической академии им. Д.А. </a:t>
            </a:r>
            <a:r>
              <a:rPr lang="ru-RU" sz="1400" i="1" dirty="0" err="1" smtClean="0">
                <a:latin typeface="Helvetica Neue" panose="02000503000000020004" pitchFamily="2" charset="0"/>
                <a:ea typeface="Helvetica Neue" panose="02000503000000020004" pitchFamily="2" charset="0"/>
                <a:cs typeface="Helvetica Neue" panose="02000503000000020004" pitchFamily="2" charset="0"/>
              </a:rPr>
              <a:t>Кунаева</a:t>
            </a:r>
            <a:r>
              <a:rPr lang="ru-RU" sz="1400" i="1" dirty="0" smtClean="0">
                <a:latin typeface="Helvetica Neue" panose="02000503000000020004" pitchFamily="2" charset="0"/>
                <a:ea typeface="Helvetica Neue" panose="02000503000000020004" pitchFamily="2" charset="0"/>
                <a:cs typeface="Helvetica Neue" panose="02000503000000020004" pitchFamily="2" charset="0"/>
              </a:rPr>
              <a:t>, </a:t>
            </a:r>
          </a:p>
          <a:p>
            <a:pPr algn="just"/>
            <a:r>
              <a:rPr lang="ru-RU" sz="1400" i="1" dirty="0" smtClean="0">
                <a:latin typeface="Helvetica Neue" panose="02000503000000020004" pitchFamily="2" charset="0"/>
                <a:ea typeface="Helvetica Neue" panose="02000503000000020004" pitchFamily="2" charset="0"/>
                <a:cs typeface="Helvetica Neue" panose="02000503000000020004" pitchFamily="2" charset="0"/>
              </a:rPr>
              <a:t>научный сотрудник Научно-исследовательского центра Академии МВД РК</a:t>
            </a:r>
            <a:endParaRPr lang="ru-RU" sz="14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055388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2152"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557561" y="789158"/>
            <a:ext cx="8853563" cy="1077218"/>
          </a:xfrm>
          <a:prstGeom prst="rect">
            <a:avLst/>
          </a:prstGeom>
          <a:noFill/>
        </p:spPr>
        <p:txBody>
          <a:bodyPr wrap="square" rtlCol="0">
            <a:spAutoFit/>
          </a:bodyPr>
          <a:lstStyle/>
          <a:p>
            <a:pPr algn="just"/>
            <a:r>
              <a:rPr lang="ru-RU" sz="16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557561" y="1804821"/>
            <a:ext cx="8853564" cy="3477875"/>
          </a:xfrm>
          <a:prstGeom prst="rect">
            <a:avLst/>
          </a:prstGeom>
        </p:spPr>
        <p:txBody>
          <a:bodyPr wrap="square">
            <a:spAutoFit/>
          </a:bodyPr>
          <a:lstStyle/>
          <a:p>
            <a:pPr algn="just"/>
            <a:endParaRPr lang="ru-RU" sz="2000" b="1" dirty="0" smtClean="0"/>
          </a:p>
          <a:p>
            <a:pPr algn="just"/>
            <a:r>
              <a:rPr lang="ru-RU" sz="2000" b="1" dirty="0" smtClean="0"/>
              <a:t>3</a:t>
            </a:r>
            <a:r>
              <a:rPr lang="ru-RU" sz="2000" b="1" dirty="0"/>
              <a:t>. Лицо, добросовестно использовавшее географическое обозначение, тождественное или сходное с зарегистрированными </a:t>
            </a:r>
            <a:r>
              <a:rPr lang="ru-RU" sz="2000" b="1" dirty="0">
                <a:solidFill>
                  <a:srgbClr val="C00000"/>
                </a:solidFill>
              </a:rPr>
              <a:t>географическим указанием и </a:t>
            </a:r>
            <a:r>
              <a:rPr lang="ru-RU" sz="2000" b="1" dirty="0"/>
              <a:t>наименованием места происхождения товара, не менее чем за шесть месяцев до даты его первой регистрации, сохраняет право на его дальнейшее использование в течение семи лет с даты регистрации указанного </a:t>
            </a:r>
            <a:r>
              <a:rPr lang="ru-RU" sz="2000" b="1" dirty="0">
                <a:solidFill>
                  <a:srgbClr val="C00000"/>
                </a:solidFill>
              </a:rPr>
              <a:t>географического указания и </a:t>
            </a:r>
            <a:r>
              <a:rPr lang="ru-RU" sz="2000" b="1" dirty="0"/>
              <a:t>наименования места происхождения товара.</a:t>
            </a:r>
          </a:p>
          <a:p>
            <a:pPr algn="just"/>
            <a:r>
              <a:rPr lang="ru-RU" sz="2000" b="1" dirty="0"/>
              <a:t>4. Отчуждение, иные сделки об уступке права пользования </a:t>
            </a:r>
            <a:r>
              <a:rPr lang="ru-RU" sz="2000" b="1" dirty="0">
                <a:solidFill>
                  <a:srgbClr val="C00000"/>
                </a:solidFill>
              </a:rPr>
              <a:t>географическим указанием и </a:t>
            </a:r>
            <a:r>
              <a:rPr lang="ru-RU" sz="2000" b="1" dirty="0"/>
              <a:t>наименованием места происхождения товара, предоставление пользования </a:t>
            </a:r>
            <a:r>
              <a:rPr lang="ru-RU" sz="2000" b="1" dirty="0">
                <a:solidFill>
                  <a:srgbClr val="C00000"/>
                </a:solidFill>
              </a:rPr>
              <a:t>ими</a:t>
            </a:r>
            <a:r>
              <a:rPr lang="ru-RU" sz="2000" b="1" dirty="0"/>
              <a:t> на основании лицензии не допускаются.</a:t>
            </a:r>
          </a:p>
        </p:txBody>
      </p:sp>
    </p:spTree>
    <p:extLst>
      <p:ext uri="{BB962C8B-B14F-4D97-AF65-F5344CB8AC3E}">
        <p14:creationId xmlns:p14="http://schemas.microsoft.com/office/powerpoint/2010/main" val="1086298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3977"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520390" y="789158"/>
            <a:ext cx="8890734" cy="1077218"/>
          </a:xfrm>
          <a:prstGeom prst="rect">
            <a:avLst/>
          </a:prstGeom>
          <a:noFill/>
        </p:spPr>
        <p:txBody>
          <a:bodyPr wrap="square" rtlCol="0">
            <a:spAutoFit/>
          </a:bodyPr>
          <a:lstStyle/>
          <a:p>
            <a:pPr algn="just"/>
            <a:r>
              <a:rPr lang="ru-RU" sz="16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520390" y="1938636"/>
            <a:ext cx="8890734" cy="3170099"/>
          </a:xfrm>
          <a:prstGeom prst="rect">
            <a:avLst/>
          </a:prstGeom>
        </p:spPr>
        <p:txBody>
          <a:bodyPr wrap="square">
            <a:spAutoFit/>
          </a:bodyPr>
          <a:lstStyle/>
          <a:p>
            <a:pPr algn="just"/>
            <a:endParaRPr lang="ru-RU" sz="2000" b="1" dirty="0" smtClean="0"/>
          </a:p>
          <a:p>
            <a:pPr algn="just"/>
            <a:r>
              <a:rPr lang="ru-RU" sz="2000" b="1" dirty="0" smtClean="0"/>
              <a:t>Статья </a:t>
            </a:r>
            <a:r>
              <a:rPr lang="ru-RU" sz="2000" b="1" dirty="0"/>
              <a:t>1035. Сфера действия правовой охраны </a:t>
            </a:r>
            <a:r>
              <a:rPr lang="ru-RU" sz="2000" b="1" dirty="0">
                <a:solidFill>
                  <a:srgbClr val="C00000"/>
                </a:solidFill>
              </a:rPr>
              <a:t>географического указания и </a:t>
            </a:r>
            <a:r>
              <a:rPr lang="ru-RU" sz="2000" b="1" dirty="0"/>
              <a:t>наименования места происхождения товара</a:t>
            </a:r>
          </a:p>
          <a:p>
            <a:pPr algn="just"/>
            <a:r>
              <a:rPr lang="ru-RU" sz="2000" b="1" dirty="0"/>
              <a:t>1. В Республике Казахстан предоставляется правовая охрана </a:t>
            </a:r>
            <a:r>
              <a:rPr lang="ru-RU" sz="2000" b="1" dirty="0">
                <a:solidFill>
                  <a:srgbClr val="C00000"/>
                </a:solidFill>
              </a:rPr>
              <a:t>географическим указаниям и </a:t>
            </a:r>
            <a:r>
              <a:rPr lang="ru-RU" sz="2000" b="1" dirty="0"/>
              <a:t>наименованиям мест происхождения товаров, находящимся на территории республики.</a:t>
            </a:r>
          </a:p>
          <a:p>
            <a:pPr algn="just"/>
            <a:r>
              <a:rPr lang="ru-RU" sz="2000" b="1" dirty="0"/>
              <a:t>2. Правовая охрана </a:t>
            </a:r>
            <a:r>
              <a:rPr lang="ru-RU" sz="2000" b="1" dirty="0">
                <a:solidFill>
                  <a:srgbClr val="C00000"/>
                </a:solidFill>
              </a:rPr>
              <a:t>географического указания и </a:t>
            </a:r>
            <a:r>
              <a:rPr lang="ru-RU" sz="2000" b="1" dirty="0"/>
              <a:t>наименования места происхождения товара, находящихся в другом государстве, предоставляется в Республике Казахстан, если </a:t>
            </a:r>
            <a:r>
              <a:rPr lang="ru-RU" sz="2000" b="1" dirty="0">
                <a:solidFill>
                  <a:srgbClr val="C00000"/>
                </a:solidFill>
              </a:rPr>
              <a:t>они</a:t>
            </a:r>
            <a:r>
              <a:rPr lang="ru-RU" sz="2000" b="1" dirty="0"/>
              <a:t> зарегистрированы в стране происхождения товара, а также в Республике Казахстан, в порядке, установленном законом.</a:t>
            </a:r>
          </a:p>
        </p:txBody>
      </p:sp>
    </p:spTree>
    <p:extLst>
      <p:ext uri="{BB962C8B-B14F-4D97-AF65-F5344CB8AC3E}">
        <p14:creationId xmlns:p14="http://schemas.microsoft.com/office/powerpoint/2010/main" val="2646874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2152"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38614" y="789158"/>
            <a:ext cx="8972509" cy="4770537"/>
          </a:xfrm>
          <a:prstGeom prst="rect">
            <a:avLst/>
          </a:prstGeom>
          <a:noFill/>
        </p:spPr>
        <p:txBody>
          <a:bodyPr wrap="square" rtlCol="0">
            <a:spAutoFit/>
          </a:bodyPr>
          <a:lstStyle/>
          <a:p>
            <a:pPr algn="just"/>
            <a:r>
              <a:rPr lang="ru-RU" sz="16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600" b="1" dirty="0" smtClean="0"/>
          </a:p>
          <a:p>
            <a:pPr algn="just"/>
            <a:endParaRPr lang="ru-RU" sz="2000" b="1" dirty="0" smtClean="0"/>
          </a:p>
          <a:p>
            <a:pPr algn="just"/>
            <a:r>
              <a:rPr lang="ru-RU" sz="2000" b="1" dirty="0" smtClean="0"/>
              <a:t>Статья </a:t>
            </a:r>
            <a:r>
              <a:rPr lang="ru-RU" sz="2000" b="1" dirty="0"/>
              <a:t>1036. Срок действия права пользования </a:t>
            </a:r>
            <a:r>
              <a:rPr lang="ru-RU" sz="2000" b="1" dirty="0">
                <a:solidFill>
                  <a:srgbClr val="C00000"/>
                </a:solidFill>
              </a:rPr>
              <a:t>географическим указанием и </a:t>
            </a:r>
            <a:r>
              <a:rPr lang="ru-RU" sz="2000" b="1" dirty="0"/>
              <a:t>наименованием места происхождения товара</a:t>
            </a:r>
          </a:p>
          <a:p>
            <a:pPr algn="just"/>
            <a:r>
              <a:rPr lang="ru-RU" sz="2000" b="1" dirty="0"/>
              <a:t>Право пользования </a:t>
            </a:r>
            <a:r>
              <a:rPr lang="ru-RU" sz="2000" b="1" dirty="0">
                <a:solidFill>
                  <a:srgbClr val="C00000"/>
                </a:solidFill>
              </a:rPr>
              <a:t>географическим указанием и </a:t>
            </a:r>
            <a:r>
              <a:rPr lang="ru-RU" sz="2000" b="1" dirty="0"/>
              <a:t>наименованием места происхождения товара действует в течение десяти лет, считая с даты подачи заявки в экспертную организацию.</a:t>
            </a:r>
          </a:p>
          <a:p>
            <a:pPr algn="just"/>
            <a:r>
              <a:rPr lang="ru-RU" sz="2000" b="1" dirty="0"/>
              <a:t>Срок действия права пользования </a:t>
            </a:r>
            <a:r>
              <a:rPr lang="ru-RU" sz="2000" b="1" dirty="0">
                <a:solidFill>
                  <a:srgbClr val="C00000"/>
                </a:solidFill>
              </a:rPr>
              <a:t>географическим указанием и </a:t>
            </a:r>
            <a:r>
              <a:rPr lang="ru-RU" sz="2000" b="1" dirty="0"/>
              <a:t>наименованием места происхождения товара может быть продлен по заявлению его владельца, поданному в течение последнего года действия, на десять лет при сохранении условий, дающих право пользования </a:t>
            </a:r>
            <a:r>
              <a:rPr lang="ru-RU" sz="2000" b="1" dirty="0">
                <a:solidFill>
                  <a:srgbClr val="C00000"/>
                </a:solidFill>
              </a:rPr>
              <a:t>географическим указанием и </a:t>
            </a:r>
            <a:r>
              <a:rPr lang="ru-RU" sz="2000" b="1" dirty="0"/>
              <a:t>наименованием места происхождения товара. Продление возможно неограниченное число раз</a:t>
            </a:r>
            <a:r>
              <a:rPr lang="ru-RU" sz="2000" b="1" dirty="0" smtClean="0"/>
              <a:t>.</a:t>
            </a:r>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295394" y="1804821"/>
            <a:ext cx="9518458" cy="707886"/>
          </a:xfrm>
          <a:prstGeom prst="rect">
            <a:avLst/>
          </a:prstGeom>
        </p:spPr>
        <p:txBody>
          <a:bodyPr wrap="square">
            <a:spAutoFit/>
          </a:bodyPr>
          <a:lstStyle/>
          <a:p>
            <a:pPr algn="just"/>
            <a:endParaRPr lang="ru-RU" sz="2000" b="1" dirty="0" smtClean="0"/>
          </a:p>
          <a:p>
            <a:pPr algn="just"/>
            <a:endParaRPr lang="ru-RU" sz="2000" b="1" i="1" dirty="0" smtClean="0">
              <a:solidFill>
                <a:srgbClr val="FF0000"/>
              </a:solidFill>
            </a:endParaRPr>
          </a:p>
        </p:txBody>
      </p:sp>
    </p:spTree>
    <p:extLst>
      <p:ext uri="{BB962C8B-B14F-4D97-AF65-F5344CB8AC3E}">
        <p14:creationId xmlns:p14="http://schemas.microsoft.com/office/powerpoint/2010/main" val="861754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2152"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550127" y="789158"/>
            <a:ext cx="8860997" cy="1077218"/>
          </a:xfrm>
          <a:prstGeom prst="rect">
            <a:avLst/>
          </a:prstGeom>
          <a:noFill/>
        </p:spPr>
        <p:txBody>
          <a:bodyPr wrap="square" rtlCol="0">
            <a:spAutoFit/>
          </a:bodyPr>
          <a:lstStyle/>
          <a:p>
            <a:pPr algn="just"/>
            <a:r>
              <a:rPr lang="ru-RU" sz="16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p>
        </p:txBody>
      </p:sp>
      <p:sp>
        <p:nvSpPr>
          <p:cNvPr id="3" name="Прямоугольник 2"/>
          <p:cNvSpPr/>
          <p:nvPr/>
        </p:nvSpPr>
        <p:spPr>
          <a:xfrm>
            <a:off x="550127" y="2061136"/>
            <a:ext cx="8860997" cy="3139321"/>
          </a:xfrm>
          <a:prstGeom prst="rect">
            <a:avLst/>
          </a:prstGeom>
        </p:spPr>
        <p:txBody>
          <a:bodyPr wrap="square">
            <a:spAutoFit/>
          </a:bodyPr>
          <a:lstStyle/>
          <a:p>
            <a:pPr algn="just"/>
            <a:r>
              <a:rPr lang="ru-RU" sz="1800" b="1" dirty="0" smtClean="0"/>
              <a:t>Статья </a:t>
            </a:r>
            <a:r>
              <a:rPr lang="ru-RU" sz="1800" b="1" dirty="0"/>
              <a:t>1037. Ответственность </a:t>
            </a:r>
            <a:r>
              <a:rPr lang="ru-RU" sz="1800" b="1" dirty="0">
                <a:solidFill>
                  <a:srgbClr val="C00000"/>
                </a:solidFill>
              </a:rPr>
              <a:t>за действия, связанные с </a:t>
            </a:r>
            <a:r>
              <a:rPr lang="ru-RU" sz="1800" b="1" dirty="0"/>
              <a:t>неправомерным пользованием </a:t>
            </a:r>
            <a:r>
              <a:rPr lang="ru-RU" sz="1800" b="1" dirty="0">
                <a:solidFill>
                  <a:srgbClr val="C00000"/>
                </a:solidFill>
              </a:rPr>
              <a:t>географическим указанием и </a:t>
            </a:r>
            <a:r>
              <a:rPr lang="ru-RU" sz="1800" b="1" dirty="0"/>
              <a:t>наименованием места происхождения товара</a:t>
            </a:r>
          </a:p>
          <a:p>
            <a:pPr algn="just"/>
            <a:r>
              <a:rPr lang="ru-RU" sz="1800" b="1" dirty="0"/>
              <a:t>1. Лицо, нарушившее право пользования </a:t>
            </a:r>
            <a:r>
              <a:rPr lang="ru-RU" sz="1800" b="1" dirty="0">
                <a:solidFill>
                  <a:srgbClr val="C00000"/>
                </a:solidFill>
              </a:rPr>
              <a:t>географическим указанием и </a:t>
            </a:r>
            <a:r>
              <a:rPr lang="ru-RU" sz="1800" b="1" dirty="0"/>
              <a:t>наименованием места происхождения товара, обязано немедленно прекратить нарушение и возместить владельцу права пользования </a:t>
            </a:r>
            <a:r>
              <a:rPr lang="ru-RU" sz="1800" b="1" dirty="0">
                <a:solidFill>
                  <a:srgbClr val="C00000"/>
                </a:solidFill>
              </a:rPr>
              <a:t>географическим указанием и </a:t>
            </a:r>
            <a:r>
              <a:rPr lang="ru-RU" sz="1800" b="1" dirty="0"/>
              <a:t>наименованием места происхождения товара понесенные им убытки.</a:t>
            </a:r>
          </a:p>
          <a:p>
            <a:pPr algn="just"/>
            <a:r>
              <a:rPr lang="ru-RU" sz="1800" b="1" dirty="0"/>
              <a:t>2. Споры, связанные с определением правомерности использования </a:t>
            </a:r>
            <a:r>
              <a:rPr lang="ru-RU" sz="1800" b="1" dirty="0">
                <a:solidFill>
                  <a:srgbClr val="C00000"/>
                </a:solidFill>
              </a:rPr>
              <a:t>географического указания и</a:t>
            </a:r>
            <a:r>
              <a:rPr lang="ru-RU" sz="1800" b="1" dirty="0">
                <a:solidFill>
                  <a:srgbClr val="FF0000"/>
                </a:solidFill>
              </a:rPr>
              <a:t> </a:t>
            </a:r>
            <a:r>
              <a:rPr lang="ru-RU" sz="1800" b="1" dirty="0"/>
              <a:t>наименования места происхождения товара либо обозначений, сходных с ними до степени смешения, рассматриваются судом в порядке, установленном гражданским процессуальным законодательством Республики Казахстан</a:t>
            </a:r>
            <a:r>
              <a:rPr lang="ru-RU" sz="1800" b="1" dirty="0" smtClean="0"/>
              <a:t>.</a:t>
            </a:r>
            <a:endParaRPr lang="ru-RU" sz="1800" b="1" dirty="0">
              <a:solidFill>
                <a:srgbClr val="FF0000"/>
              </a:solidFill>
            </a:endParaRPr>
          </a:p>
        </p:txBody>
      </p:sp>
    </p:spTree>
    <p:extLst>
      <p:ext uri="{BB962C8B-B14F-4D97-AF65-F5344CB8AC3E}">
        <p14:creationId xmlns:p14="http://schemas.microsoft.com/office/powerpoint/2010/main" val="3116972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2152"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550127" y="789158"/>
            <a:ext cx="8860997" cy="738664"/>
          </a:xfrm>
          <a:prstGeom prst="rect">
            <a:avLst/>
          </a:prstGeom>
          <a:noFill/>
        </p:spPr>
        <p:txBody>
          <a:bodyPr wrap="square" rtlCol="0">
            <a:spAutoFit/>
          </a:bodyPr>
          <a:lstStyle/>
          <a:p>
            <a:pPr algn="just"/>
            <a:r>
              <a:rPr lang="ru-RU" sz="14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p>
        </p:txBody>
      </p:sp>
      <p:sp>
        <p:nvSpPr>
          <p:cNvPr id="3" name="Прямоугольник 2"/>
          <p:cNvSpPr/>
          <p:nvPr/>
        </p:nvSpPr>
        <p:spPr>
          <a:xfrm>
            <a:off x="551948" y="1673996"/>
            <a:ext cx="8963759" cy="3693319"/>
          </a:xfrm>
          <a:prstGeom prst="rect">
            <a:avLst/>
          </a:prstGeom>
        </p:spPr>
        <p:txBody>
          <a:bodyPr wrap="square">
            <a:spAutoFit/>
          </a:bodyPr>
          <a:lstStyle/>
          <a:p>
            <a:pPr algn="just"/>
            <a:r>
              <a:rPr lang="ru-RU" sz="1800" b="1" dirty="0"/>
              <a:t>3. Товар и его упаковка, </a:t>
            </a:r>
            <a:r>
              <a:rPr lang="ru-RU" sz="1800" b="1" dirty="0">
                <a:solidFill>
                  <a:srgbClr val="C00000"/>
                </a:solidFill>
              </a:rPr>
              <a:t>реклама, проспекты, счета, </a:t>
            </a:r>
            <a:r>
              <a:rPr lang="ru-RU" sz="1800" b="1" dirty="0"/>
              <a:t>на которых размещены без согласия правообладателя </a:t>
            </a:r>
            <a:r>
              <a:rPr lang="ru-RU" sz="1800" b="1" dirty="0">
                <a:solidFill>
                  <a:srgbClr val="C00000"/>
                </a:solidFill>
              </a:rPr>
              <a:t>географическое указание и </a:t>
            </a:r>
            <a:r>
              <a:rPr lang="ru-RU" sz="1800" b="1" dirty="0"/>
              <a:t>наименование места происхождения товара либо обозначения, сходные с ними до степени смешения, признаются контрафактными. Контрафактные товары и их упаковки, а также орудие, оборудование или иные средства и материалы, использованные для их изготовления, подлежат изъятию из оборота и уничтожению за счет нарушителя на основании вступившего в законную силу решения суда, за исключением случаев, когда введение в оборот таких товаров необходимо в общественных интересах и не нарушает требований законодательства Республики Казахстан о защите прав потребителей.</a:t>
            </a:r>
          </a:p>
          <a:p>
            <a:pPr algn="just"/>
            <a:r>
              <a:rPr lang="ru-RU" sz="1800" b="1" dirty="0"/>
              <a:t>4. Правообладатель вправе требовать удаления с контрафактных товаров и их упаковок незаконно размещенных </a:t>
            </a:r>
            <a:r>
              <a:rPr lang="ru-RU" sz="1800" b="1" dirty="0">
                <a:solidFill>
                  <a:srgbClr val="C00000"/>
                </a:solidFill>
              </a:rPr>
              <a:t>географического указания и </a:t>
            </a:r>
            <a:r>
              <a:rPr lang="ru-RU" sz="1800" b="1" dirty="0"/>
              <a:t>наименования места происхождения товара либо обозначений, сходных с ними до степени смешения, в случаях, указанных в пункте 3 настоящей статьи</a:t>
            </a:r>
            <a:r>
              <a:rPr lang="ru-RU" sz="1800" b="1" dirty="0" smtClean="0"/>
              <a:t>.</a:t>
            </a:r>
            <a:endParaRPr lang="ru-RU" sz="2000" b="1" dirty="0">
              <a:solidFill>
                <a:srgbClr val="FF0000"/>
              </a:solidFill>
            </a:endParaRPr>
          </a:p>
        </p:txBody>
      </p:sp>
    </p:spTree>
    <p:extLst>
      <p:ext uri="{BB962C8B-B14F-4D97-AF65-F5344CB8AC3E}">
        <p14:creationId xmlns:p14="http://schemas.microsoft.com/office/powerpoint/2010/main" val="2419705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542693" y="736140"/>
            <a:ext cx="8868431" cy="738664"/>
          </a:xfrm>
          <a:prstGeom prst="rect">
            <a:avLst/>
          </a:prstGeom>
          <a:noFill/>
        </p:spPr>
        <p:txBody>
          <a:bodyPr wrap="square" rtlCol="0">
            <a:spAutoFit/>
          </a:bodyPr>
          <a:lstStyle/>
          <a:p>
            <a:pPr algn="just"/>
            <a:r>
              <a:rPr lang="ru-RU" sz="14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p>
        </p:txBody>
      </p:sp>
      <p:sp>
        <p:nvSpPr>
          <p:cNvPr id="3" name="Прямоугольник 2"/>
          <p:cNvSpPr/>
          <p:nvPr/>
        </p:nvSpPr>
        <p:spPr>
          <a:xfrm>
            <a:off x="542693" y="1511911"/>
            <a:ext cx="9112386" cy="4093428"/>
          </a:xfrm>
          <a:prstGeom prst="rect">
            <a:avLst/>
          </a:prstGeom>
        </p:spPr>
        <p:txBody>
          <a:bodyPr wrap="square">
            <a:spAutoFit/>
          </a:bodyPr>
          <a:lstStyle/>
          <a:p>
            <a:pPr algn="just"/>
            <a:r>
              <a:rPr lang="ru-RU" sz="2000" b="1" dirty="0"/>
              <a:t>5. Лицо, нарушившее право пользования </a:t>
            </a:r>
            <a:r>
              <a:rPr lang="ru-RU" sz="2000" b="1" dirty="0">
                <a:solidFill>
                  <a:srgbClr val="C00000"/>
                </a:solidFill>
              </a:rPr>
              <a:t>географическим указанием и </a:t>
            </a:r>
            <a:r>
              <a:rPr lang="ru-RU" sz="2000" b="1" dirty="0"/>
              <a:t>наименованием места происхождения товара при выполнении работ или оказании услуг, обязано удалить </a:t>
            </a:r>
            <a:r>
              <a:rPr lang="ru-RU" sz="2000" b="1" dirty="0">
                <a:solidFill>
                  <a:srgbClr val="C00000"/>
                </a:solidFill>
              </a:rPr>
              <a:t>географическое указание и </a:t>
            </a:r>
            <a:r>
              <a:rPr lang="ru-RU" sz="2000" b="1" dirty="0"/>
              <a:t>наименование места происхождения товара либо обозначения, сходные с ними до степени смешения, с материалов, которыми сопровождается выполнение работ или оказание услуг, в том числе с документации, рекламы, вывесок.</a:t>
            </a:r>
          </a:p>
          <a:p>
            <a:pPr algn="just"/>
            <a:r>
              <a:rPr lang="ru-RU" sz="2000" b="1" dirty="0"/>
              <a:t>6. Правообладатель при доказанности факта правонарушения вправе вместо возмещения убытков требовать от нарушителя выплаты компенсации в размере, определяемом судом, исходя из характера нарушения, рыночной стоимости однородных (оригинальных) товаров, на которых </a:t>
            </a:r>
            <a:r>
              <a:rPr lang="ru-RU" sz="2000" b="1" dirty="0">
                <a:solidFill>
                  <a:srgbClr val="C00000"/>
                </a:solidFill>
              </a:rPr>
              <a:t>географическое указание и</a:t>
            </a:r>
            <a:r>
              <a:rPr lang="ru-RU" sz="2000" b="1" dirty="0">
                <a:solidFill>
                  <a:srgbClr val="FF0000"/>
                </a:solidFill>
              </a:rPr>
              <a:t> </a:t>
            </a:r>
            <a:r>
              <a:rPr lang="ru-RU" sz="2000" b="1" dirty="0"/>
              <a:t>наименование места происхождения товара либо обозначения, сходные с ними до степени смешения, размещены с согласия правообладателя</a:t>
            </a:r>
            <a:r>
              <a:rPr lang="ru-RU" sz="2000" b="1" dirty="0" smtClean="0"/>
              <a:t>.</a:t>
            </a:r>
            <a:endParaRPr lang="ru-RU" sz="2000" b="1" dirty="0"/>
          </a:p>
        </p:txBody>
      </p:sp>
    </p:spTree>
    <p:extLst>
      <p:ext uri="{BB962C8B-B14F-4D97-AF65-F5344CB8AC3E}">
        <p14:creationId xmlns:p14="http://schemas.microsoft.com/office/powerpoint/2010/main" val="419856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98089" y="827135"/>
            <a:ext cx="8913036" cy="738664"/>
          </a:xfrm>
          <a:prstGeom prst="rect">
            <a:avLst/>
          </a:prstGeom>
          <a:noFill/>
        </p:spPr>
        <p:txBody>
          <a:bodyPr wrap="square" rtlCol="0">
            <a:spAutoFit/>
          </a:bodyPr>
          <a:lstStyle/>
          <a:p>
            <a:pPr algn="just"/>
            <a:r>
              <a:rPr lang="ru-RU" sz="14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p>
        </p:txBody>
      </p:sp>
      <p:sp>
        <p:nvSpPr>
          <p:cNvPr id="3" name="Прямоугольник 2"/>
          <p:cNvSpPr/>
          <p:nvPr/>
        </p:nvSpPr>
        <p:spPr>
          <a:xfrm>
            <a:off x="498089" y="2184778"/>
            <a:ext cx="8913036" cy="2585323"/>
          </a:xfrm>
          <a:prstGeom prst="rect">
            <a:avLst/>
          </a:prstGeom>
        </p:spPr>
        <p:txBody>
          <a:bodyPr wrap="square">
            <a:spAutoFit/>
          </a:bodyPr>
          <a:lstStyle/>
          <a:p>
            <a:pPr algn="just"/>
            <a:r>
              <a:rPr lang="ru-RU" sz="1800" b="1" dirty="0">
                <a:solidFill>
                  <a:srgbClr val="C00000"/>
                </a:solidFill>
              </a:rPr>
              <a:t>7. Нарушение правообладателем требований законодательства Республики Казахстан в отношении границ географического объекта производства товара и особых свойств товара, для обозначения которого используется географическое указание и наименование места происхождения товара, а также представление заведомо ложных сведений о них должностными лицами местных исполнительных органов и уполномоченных органов в случаях, предусмотренных Законом Республики Казахстан «О товарных знаках, знаках обслуживания, географических указаниях и наименованиях мест происхождения товаров», влекут ответственность, предусмотренную законами Республики Казахстан.».</a:t>
            </a:r>
          </a:p>
        </p:txBody>
      </p:sp>
    </p:spTree>
    <p:extLst>
      <p:ext uri="{BB962C8B-B14F-4D97-AF65-F5344CB8AC3E}">
        <p14:creationId xmlns:p14="http://schemas.microsoft.com/office/powerpoint/2010/main" val="3723908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38614" y="787453"/>
            <a:ext cx="8935845" cy="4524315"/>
          </a:xfrm>
          <a:prstGeom prst="rect">
            <a:avLst/>
          </a:prstGeom>
          <a:noFill/>
        </p:spPr>
        <p:txBody>
          <a:bodyPr wrap="square" rtlCol="0">
            <a:spAutoFit/>
          </a:bodyPr>
          <a:lstStyle/>
          <a:p>
            <a:pPr algn="just"/>
            <a:r>
              <a:rPr lang="ru-RU" sz="1600" b="1" dirty="0"/>
              <a:t>Закон Республики Казахстан от 27 июня 2022 года № 129-VII «О внесении изменений и дополнений в некоторые законодательные акты Республики Казахстан по вопросам улучшения качества жизни лиц с инвалидностью</a:t>
            </a:r>
            <a:r>
              <a:rPr lang="ru-RU" sz="1600" b="1" dirty="0" smtClean="0"/>
              <a:t>»</a:t>
            </a:r>
          </a:p>
          <a:p>
            <a:pPr algn="just"/>
            <a:endParaRPr lang="ru-RU" sz="2000" b="1" dirty="0" smtClean="0"/>
          </a:p>
          <a:p>
            <a:pPr algn="just"/>
            <a:r>
              <a:rPr lang="ru-RU" sz="2000" b="1" dirty="0"/>
              <a:t>в пункте </a:t>
            </a:r>
            <a:r>
              <a:rPr lang="ru-RU" sz="2000" b="1" dirty="0" smtClean="0"/>
              <a:t>3 статьи 940 </a:t>
            </a:r>
            <a:r>
              <a:rPr lang="ru-RU" sz="2000" b="1" dirty="0"/>
              <a:t>слово «инвалидам» заменить словами </a:t>
            </a:r>
            <a:r>
              <a:rPr lang="ru-RU" sz="2000" b="1" dirty="0">
                <a:solidFill>
                  <a:srgbClr val="C00000"/>
                </a:solidFill>
              </a:rPr>
              <a:t>«лицам с инвалидностью</a:t>
            </a:r>
            <a:r>
              <a:rPr lang="ru-RU" sz="2000" b="1" dirty="0" smtClean="0">
                <a:solidFill>
                  <a:srgbClr val="C00000"/>
                </a:solidFill>
              </a:rPr>
              <a:t>»;</a:t>
            </a:r>
          </a:p>
          <a:p>
            <a:pPr algn="just"/>
            <a:endParaRPr lang="ru-RU" sz="2000" b="1" dirty="0"/>
          </a:p>
          <a:p>
            <a:pPr algn="just"/>
            <a:r>
              <a:rPr lang="ru-RU" sz="2000" b="1" dirty="0" smtClean="0"/>
              <a:t>подпункт </a:t>
            </a:r>
            <a:r>
              <a:rPr lang="ru-RU" sz="2000" b="1" dirty="0"/>
              <a:t>1) пункта </a:t>
            </a:r>
            <a:r>
              <a:rPr lang="ru-RU" sz="2000" b="1" dirty="0" smtClean="0"/>
              <a:t>1 статьи 1052 </a:t>
            </a:r>
            <a:r>
              <a:rPr lang="ru-RU" sz="2000" b="1" dirty="0"/>
              <a:t>изложить в следующей редакции:</a:t>
            </a:r>
          </a:p>
          <a:p>
            <a:pPr algn="just"/>
            <a:r>
              <a:rPr lang="ru-RU" sz="2000" b="1" dirty="0"/>
              <a:t>«1) завещания граждан, находящихся на излечении в больницах, санаториях, иных лечебно-профилактических учреждениях, удостоверенные главными врачами и дежурными врачами этих учреждений, а также завещания престарелых </a:t>
            </a:r>
            <a:r>
              <a:rPr lang="ru-RU" sz="2000" b="1" dirty="0">
                <a:solidFill>
                  <a:srgbClr val="C00000"/>
                </a:solidFill>
              </a:rPr>
              <a:t>и лиц с инвалидностью, проживающих в медико-социальных учреждениях (организациях), </a:t>
            </a:r>
            <a:r>
              <a:rPr lang="ru-RU" sz="2000" b="1" dirty="0"/>
              <a:t>удостоверенные директорами и главными врачами этих учреждений (организаций);».</a:t>
            </a:r>
          </a:p>
          <a:p>
            <a:pPr algn="just"/>
            <a:endParaRPr lang="ru-RU" sz="2000" b="1" dirty="0" smtClean="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77064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64204" y="789158"/>
            <a:ext cx="8737600" cy="830997"/>
          </a:xfrm>
          <a:prstGeom prst="rect">
            <a:avLst/>
          </a:prstGeom>
          <a:noFill/>
        </p:spPr>
        <p:txBody>
          <a:bodyPr wrap="square" rtlCol="0">
            <a:spAutoFit/>
          </a:bodyPr>
          <a:lstStyle/>
          <a:p>
            <a:pPr algn="just"/>
            <a:r>
              <a:rPr lang="ru-RU" sz="16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6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2" name="Прямоугольник 1"/>
          <p:cNvSpPr/>
          <p:nvPr/>
        </p:nvSpPr>
        <p:spPr>
          <a:xfrm>
            <a:off x="464205" y="1882139"/>
            <a:ext cx="8902820" cy="3477875"/>
          </a:xfrm>
          <a:prstGeom prst="rect">
            <a:avLst/>
          </a:prstGeom>
        </p:spPr>
        <p:txBody>
          <a:bodyPr wrap="square">
            <a:spAutoFit/>
          </a:bodyPr>
          <a:lstStyle/>
          <a:p>
            <a:pPr algn="just"/>
            <a:r>
              <a:rPr lang="ru-RU" sz="2000" b="1" dirty="0"/>
              <a:t>в части второй пункта </a:t>
            </a:r>
            <a:r>
              <a:rPr lang="ru-RU" sz="2000" b="1" dirty="0" smtClean="0"/>
              <a:t>1 статьи 45:</a:t>
            </a:r>
            <a:endParaRPr lang="ru-RU" sz="2000" b="1" dirty="0"/>
          </a:p>
          <a:p>
            <a:pPr algn="just"/>
            <a:r>
              <a:rPr lang="ru-RU" sz="2000" b="1" dirty="0"/>
              <a:t>после слов «платежной организации» </a:t>
            </a:r>
            <a:r>
              <a:rPr lang="ru-RU" sz="2000" b="1" dirty="0">
                <a:solidFill>
                  <a:srgbClr val="C00000"/>
                </a:solidFill>
              </a:rPr>
              <a:t>дополнить словами «, </a:t>
            </a:r>
            <a:r>
              <a:rPr lang="ru-RU" sz="2000" b="1" dirty="0" err="1">
                <a:solidFill>
                  <a:srgbClr val="C00000"/>
                </a:solidFill>
              </a:rPr>
              <a:t>микрофинансовой</a:t>
            </a:r>
            <a:r>
              <a:rPr lang="ru-RU" sz="2000" b="1" dirty="0">
                <a:solidFill>
                  <a:srgbClr val="C00000"/>
                </a:solidFill>
              </a:rPr>
              <a:t> организации</a:t>
            </a:r>
            <a:r>
              <a:rPr lang="ru-RU" sz="2000" b="1" dirty="0" smtClean="0">
                <a:solidFill>
                  <a:srgbClr val="C00000"/>
                </a:solidFill>
              </a:rPr>
              <a:t>»;</a:t>
            </a:r>
            <a:endParaRPr lang="ru-RU" sz="2000" b="1" dirty="0">
              <a:solidFill>
                <a:srgbClr val="C00000"/>
              </a:solidFill>
            </a:endParaRPr>
          </a:p>
          <a:p>
            <a:pPr algn="just"/>
            <a:r>
              <a:rPr lang="ru-RU" sz="2000" b="1" dirty="0">
                <a:solidFill>
                  <a:srgbClr val="C00000"/>
                </a:solidFill>
              </a:rPr>
              <a:t>дополнить словами «, </a:t>
            </a:r>
            <a:r>
              <a:rPr lang="ru-RU" sz="2000" b="1" dirty="0" err="1">
                <a:solidFill>
                  <a:srgbClr val="C00000"/>
                </a:solidFill>
              </a:rPr>
              <a:t>микрофинансовой</a:t>
            </a:r>
            <a:r>
              <a:rPr lang="ru-RU" sz="2000" b="1" dirty="0">
                <a:solidFill>
                  <a:srgbClr val="C00000"/>
                </a:solidFill>
              </a:rPr>
              <a:t> деятельности</a:t>
            </a:r>
            <a:r>
              <a:rPr lang="ru-RU" sz="2000" b="1" dirty="0" smtClean="0">
                <a:solidFill>
                  <a:srgbClr val="C00000"/>
                </a:solidFill>
              </a:rPr>
              <a:t>»;</a:t>
            </a:r>
          </a:p>
          <a:p>
            <a:pPr algn="just"/>
            <a:endParaRPr lang="ru-RU" sz="2000" b="1" dirty="0"/>
          </a:p>
          <a:p>
            <a:pPr algn="just"/>
            <a:r>
              <a:rPr lang="ru-RU" sz="2000" b="1" dirty="0" smtClean="0"/>
              <a:t>пункт 3 статьи 91 </a:t>
            </a:r>
            <a:r>
              <a:rPr lang="ru-RU" sz="2000" b="1" dirty="0"/>
              <a:t>изложить в следующей редакции:</a:t>
            </a:r>
          </a:p>
          <a:p>
            <a:pPr algn="just"/>
            <a:r>
              <a:rPr lang="ru-RU" sz="2000" b="1" dirty="0"/>
              <a:t>«3. Акционерное общество вправе выпускать обеспеченные облигации и облигации без обеспечения, за исключением случаев, предусмотренных </a:t>
            </a:r>
            <a:r>
              <a:rPr lang="ru-RU" sz="2000" b="1" dirty="0">
                <a:solidFill>
                  <a:srgbClr val="C00000"/>
                </a:solidFill>
              </a:rPr>
              <a:t>законами</a:t>
            </a:r>
            <a:r>
              <a:rPr lang="ru-RU" sz="2000" b="1" dirty="0"/>
              <a:t> Республики Казахстан</a:t>
            </a:r>
            <a:r>
              <a:rPr lang="ru-RU" sz="2000" b="1" dirty="0">
                <a:solidFill>
                  <a:srgbClr val="FF0000"/>
                </a:solidFill>
              </a:rPr>
              <a:t>. </a:t>
            </a:r>
            <a:r>
              <a:rPr lang="ru-RU" sz="2000" b="1" dirty="0">
                <a:solidFill>
                  <a:srgbClr val="C00000"/>
                </a:solidFill>
              </a:rPr>
              <a:t>У</a:t>
            </a:r>
            <a:r>
              <a:rPr lang="ru-RU" sz="2000" b="1" dirty="0"/>
              <a:t>словия и порядок выпуска облигаций определяются законодательством Республики Казахстан о рынке ценных бумаг.»;</a:t>
            </a:r>
          </a:p>
        </p:txBody>
      </p:sp>
    </p:spTree>
    <p:extLst>
      <p:ext uri="{BB962C8B-B14F-4D97-AF65-F5344CB8AC3E}">
        <p14:creationId xmlns:p14="http://schemas.microsoft.com/office/powerpoint/2010/main" val="731229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34942" y="695529"/>
            <a:ext cx="8271372" cy="738664"/>
          </a:xfrm>
          <a:prstGeom prst="rect">
            <a:avLst/>
          </a:prstGeom>
          <a:noFill/>
        </p:spPr>
        <p:txBody>
          <a:bodyPr wrap="square" rtlCol="0">
            <a:spAutoFit/>
          </a:bodyPr>
          <a:lstStyle/>
          <a:p>
            <a:pPr algn="just"/>
            <a:r>
              <a:rPr lang="ru-RU" sz="14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4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34942" y="1612612"/>
            <a:ext cx="8946951" cy="3785652"/>
          </a:xfrm>
          <a:prstGeom prst="rect">
            <a:avLst/>
          </a:prstGeom>
          <a:noFill/>
        </p:spPr>
        <p:txBody>
          <a:bodyPr wrap="square" rtlCol="0">
            <a:spAutoFit/>
          </a:bodyPr>
          <a:lstStyle/>
          <a:p>
            <a:pPr algn="just"/>
            <a:r>
              <a:rPr lang="ru-RU" sz="2000" b="1" dirty="0"/>
              <a:t>пункт </a:t>
            </a:r>
            <a:r>
              <a:rPr lang="ru-RU" sz="2000" b="1" dirty="0" smtClean="0"/>
              <a:t>1 статьи 136 </a:t>
            </a:r>
            <a:r>
              <a:rPr lang="ru-RU" sz="2000" b="1" dirty="0"/>
              <a:t>изложить в следующей редакции:</a:t>
            </a:r>
          </a:p>
          <a:p>
            <a:pPr algn="just"/>
            <a:r>
              <a:rPr lang="ru-RU" sz="2000" b="1" dirty="0"/>
              <a:t>«1. Облигация - ценная бумага</a:t>
            </a:r>
            <a:r>
              <a:rPr lang="ru-RU" sz="2000" b="1" dirty="0">
                <a:solidFill>
                  <a:srgbClr val="C00000"/>
                </a:solidFill>
              </a:rPr>
              <a:t>, у</a:t>
            </a:r>
            <a:r>
              <a:rPr lang="ru-RU" sz="2000" b="1" dirty="0"/>
              <a:t>достоверяющая в соответствии с условиями выпуска право на получение от лица, выпустившего облигацию, вознаграждения по не</a:t>
            </a:r>
            <a:r>
              <a:rPr lang="ru-RU" sz="2000" b="1" dirty="0">
                <a:solidFill>
                  <a:srgbClr val="C00000"/>
                </a:solidFill>
              </a:rPr>
              <a:t>й</a:t>
            </a:r>
            <a:r>
              <a:rPr lang="ru-RU" sz="2000" b="1" dirty="0">
                <a:solidFill>
                  <a:srgbClr val="FF0000"/>
                </a:solidFill>
              </a:rPr>
              <a:t> </a:t>
            </a:r>
            <a:r>
              <a:rPr lang="ru-RU" sz="2000" b="1" dirty="0">
                <a:solidFill>
                  <a:srgbClr val="C00000"/>
                </a:solidFill>
              </a:rPr>
              <a:t>и</a:t>
            </a:r>
            <a:r>
              <a:rPr lang="ru-RU" sz="2000" b="1" dirty="0">
                <a:solidFill>
                  <a:srgbClr val="FF0000"/>
                </a:solidFill>
              </a:rPr>
              <a:t> </a:t>
            </a:r>
            <a:r>
              <a:rPr lang="ru-RU" sz="2000" b="1" dirty="0"/>
              <a:t>номинальной стоимости облигации в деньгах или ином имущественном эквиваленте</a:t>
            </a:r>
            <a:r>
              <a:rPr lang="ru-RU" sz="2000" b="1" dirty="0" smtClean="0"/>
              <a:t>.»;</a:t>
            </a:r>
          </a:p>
          <a:p>
            <a:pPr algn="just"/>
            <a:endParaRPr lang="ru-RU" sz="2000" b="1" dirty="0"/>
          </a:p>
          <a:p>
            <a:pPr algn="just"/>
            <a:r>
              <a:rPr lang="ru-RU" sz="2000" b="1" dirty="0" smtClean="0"/>
              <a:t>часть </a:t>
            </a:r>
            <a:r>
              <a:rPr lang="ru-RU" sz="2000" b="1" dirty="0"/>
              <a:t>первую пункта </a:t>
            </a:r>
            <a:r>
              <a:rPr lang="ru-RU" sz="2000" b="1" dirty="0" smtClean="0"/>
              <a:t>1 статьи 292 изложить </a:t>
            </a:r>
            <a:r>
              <a:rPr lang="ru-RU" sz="2000" b="1" dirty="0"/>
              <a:t>в следующей редакции:</a:t>
            </a:r>
          </a:p>
          <a:p>
            <a:pPr algn="just"/>
            <a:r>
              <a:rPr lang="ru-RU" sz="2000" b="1" dirty="0"/>
              <a:t>«1. Исполнение обязательства может обеспечиваться неустойкой, залогом, удержанием имущества должника, поручительством, гарантией, задатком, гарантийным взносом, </a:t>
            </a:r>
            <a:r>
              <a:rPr lang="ru-RU" sz="2000" b="1" dirty="0">
                <a:solidFill>
                  <a:srgbClr val="C00000"/>
                </a:solidFill>
              </a:rPr>
              <a:t>обеспечительной платой </a:t>
            </a:r>
            <a:r>
              <a:rPr lang="ru-RU" sz="2000" b="1" dirty="0"/>
              <a:t>и другими способами, предусмотренными законодательством Республики Казахстан или договором.»;</a:t>
            </a:r>
          </a:p>
        </p:txBody>
      </p:sp>
    </p:spTree>
    <p:extLst>
      <p:ext uri="{BB962C8B-B14F-4D97-AF65-F5344CB8AC3E}">
        <p14:creationId xmlns:p14="http://schemas.microsoft.com/office/powerpoint/2010/main" val="2973803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542693" y="789158"/>
            <a:ext cx="8868431" cy="830997"/>
          </a:xfrm>
          <a:prstGeom prst="rect">
            <a:avLst/>
          </a:prstGeom>
          <a:noFill/>
        </p:spPr>
        <p:txBody>
          <a:bodyPr wrap="square" rtlCol="0">
            <a:spAutoFit/>
          </a:bodyPr>
          <a:lstStyle/>
          <a:p>
            <a:pPr algn="just"/>
            <a:r>
              <a:rPr lang="ru-RU" sz="1600" b="1" dirty="0"/>
              <a:t>Закон Республики Казахстан от 21 мая 2022 года № 123-VII «О внесении изменений и дополнений в некоторые законодательные акты Республики Казахстан по вопросам биологической безопасности» </a:t>
            </a:r>
            <a:r>
              <a:rPr lang="ru-RU" sz="1600" b="1" i="1" dirty="0" smtClean="0"/>
              <a:t>(введен в действие 24 ноября 2022 года)</a:t>
            </a:r>
            <a:endParaRPr lang="ru-RU" sz="1600" b="1" i="1" dirty="0">
              <a:solidFill>
                <a:srgbClr val="FF0000"/>
              </a:solidFill>
            </a:endParaRPr>
          </a:p>
        </p:txBody>
      </p:sp>
      <p:sp>
        <p:nvSpPr>
          <p:cNvPr id="3" name="Прямоугольник 2"/>
          <p:cNvSpPr/>
          <p:nvPr/>
        </p:nvSpPr>
        <p:spPr>
          <a:xfrm>
            <a:off x="542693" y="2046403"/>
            <a:ext cx="8868431" cy="2923877"/>
          </a:xfrm>
          <a:prstGeom prst="rect">
            <a:avLst/>
          </a:prstGeom>
        </p:spPr>
        <p:txBody>
          <a:bodyPr wrap="square">
            <a:spAutoFit/>
          </a:bodyPr>
          <a:lstStyle/>
          <a:p>
            <a:pPr algn="just"/>
            <a:r>
              <a:rPr lang="ru-RU" sz="2800" b="1" dirty="0" smtClean="0"/>
              <a:t>часть </a:t>
            </a:r>
            <a:r>
              <a:rPr lang="ru-RU" sz="2800" b="1" dirty="0"/>
              <a:t>первую пункта </a:t>
            </a:r>
            <a:r>
              <a:rPr lang="ru-RU" sz="2800" b="1" dirty="0" smtClean="0"/>
              <a:t>2 статьи 193-1 </a:t>
            </a:r>
            <a:r>
              <a:rPr lang="ru-RU" sz="2800" b="1" dirty="0"/>
              <a:t>после слов «объекты использования атомной энергии;» дополнить словами </a:t>
            </a:r>
            <a:r>
              <a:rPr lang="ru-RU" sz="2800" b="1" dirty="0">
                <a:solidFill>
                  <a:srgbClr val="C00000"/>
                </a:solidFill>
              </a:rPr>
              <a:t>«стационарные потенциально опасные биологические объекты, на которых осуществляется обращение с патогенными биологическими агентами </a:t>
            </a:r>
            <a:r>
              <a:rPr lang="en-US" sz="2800" b="1" dirty="0">
                <a:solidFill>
                  <a:srgbClr val="C00000"/>
                </a:solidFill>
              </a:rPr>
              <a:t>I</a:t>
            </a:r>
            <a:r>
              <a:rPr lang="ru-RU" sz="2800" b="1" dirty="0">
                <a:solidFill>
                  <a:srgbClr val="C00000"/>
                </a:solidFill>
              </a:rPr>
              <a:t> группы патогенности;».</a:t>
            </a:r>
          </a:p>
          <a:p>
            <a:pPr indent="270510" algn="just">
              <a:spcAft>
                <a:spcPts val="0"/>
              </a:spcAft>
            </a:pPr>
            <a:endParaRPr lang="ru-RU" sz="16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7439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18323" y="876107"/>
            <a:ext cx="8737600" cy="738664"/>
          </a:xfrm>
          <a:prstGeom prst="rect">
            <a:avLst/>
          </a:prstGeom>
          <a:noFill/>
        </p:spPr>
        <p:txBody>
          <a:bodyPr wrap="square" rtlCol="0">
            <a:spAutoFit/>
          </a:bodyPr>
          <a:lstStyle/>
          <a:p>
            <a:pPr algn="just"/>
            <a:r>
              <a:rPr lang="ru-RU" sz="14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4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18322" y="1891770"/>
            <a:ext cx="8737601" cy="2862322"/>
          </a:xfrm>
          <a:prstGeom prst="rect">
            <a:avLst/>
          </a:prstGeom>
          <a:noFill/>
        </p:spPr>
        <p:txBody>
          <a:bodyPr wrap="square" rtlCol="0">
            <a:spAutoFit/>
          </a:bodyPr>
          <a:lstStyle/>
          <a:p>
            <a:pPr algn="just"/>
            <a:r>
              <a:rPr lang="ru-RU" sz="2000" b="1" dirty="0" smtClean="0">
                <a:solidFill>
                  <a:srgbClr val="C00000"/>
                </a:solidFill>
              </a:rPr>
              <a:t>Главу 18 </a:t>
            </a:r>
            <a:r>
              <a:rPr lang="ru-RU" sz="2000" b="1" dirty="0">
                <a:solidFill>
                  <a:srgbClr val="C00000"/>
                </a:solidFill>
              </a:rPr>
              <a:t>дополнить параграфом 8 следующего содержания:</a:t>
            </a:r>
          </a:p>
          <a:p>
            <a:pPr algn="just"/>
            <a:r>
              <a:rPr lang="ru-RU" sz="2000" b="1" dirty="0">
                <a:solidFill>
                  <a:srgbClr val="C00000"/>
                </a:solidFill>
              </a:rPr>
              <a:t>«Параграф 8. Обеспечительная плата</a:t>
            </a:r>
          </a:p>
          <a:p>
            <a:pPr algn="just"/>
            <a:r>
              <a:rPr lang="ru-RU" sz="2000" b="1" dirty="0">
                <a:solidFill>
                  <a:srgbClr val="C00000"/>
                </a:solidFill>
              </a:rPr>
              <a:t>Статья 338-5. Понятие обеспечительной платы</a:t>
            </a:r>
          </a:p>
          <a:p>
            <a:pPr algn="just"/>
            <a:r>
              <a:rPr lang="ru-RU" sz="2000" b="1" dirty="0">
                <a:solidFill>
                  <a:srgbClr val="C00000"/>
                </a:solidFill>
              </a:rPr>
              <a:t>Денежное обязательство, в том числе обязанность возместить убытки или уплатить неустойку в случае нарушения договора, по соглашению сторон может быть обеспечено передачей одной из сторон в собственность другой стороны определенной денежной суммы (обеспечительная плата).</a:t>
            </a:r>
          </a:p>
          <a:p>
            <a:pPr algn="just"/>
            <a:r>
              <a:rPr lang="ru-RU" sz="2000" b="1" dirty="0">
                <a:solidFill>
                  <a:srgbClr val="C00000"/>
                </a:solidFill>
              </a:rPr>
              <a:t>Обеспечительная плата может обеспечивать обязательство, которое возникнет в будущем.</a:t>
            </a:r>
          </a:p>
        </p:txBody>
      </p:sp>
    </p:spTree>
    <p:extLst>
      <p:ext uri="{BB962C8B-B14F-4D97-AF65-F5344CB8AC3E}">
        <p14:creationId xmlns:p14="http://schemas.microsoft.com/office/powerpoint/2010/main" val="2017280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535260" y="626395"/>
            <a:ext cx="8802028" cy="738664"/>
          </a:xfrm>
          <a:prstGeom prst="rect">
            <a:avLst/>
          </a:prstGeom>
          <a:noFill/>
        </p:spPr>
        <p:txBody>
          <a:bodyPr wrap="square" rtlCol="0">
            <a:spAutoFit/>
          </a:bodyPr>
          <a:lstStyle/>
          <a:p>
            <a:pPr algn="just"/>
            <a:r>
              <a:rPr lang="ru-RU" sz="14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4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60917" y="1365059"/>
            <a:ext cx="9069660" cy="4016484"/>
          </a:xfrm>
          <a:prstGeom prst="rect">
            <a:avLst/>
          </a:prstGeom>
          <a:noFill/>
        </p:spPr>
        <p:txBody>
          <a:bodyPr wrap="square" rtlCol="0">
            <a:spAutoFit/>
          </a:bodyPr>
          <a:lstStyle/>
          <a:p>
            <a:pPr algn="just"/>
            <a:r>
              <a:rPr lang="ru-RU" sz="1700" b="1" dirty="0">
                <a:solidFill>
                  <a:srgbClr val="C00000"/>
                </a:solidFill>
              </a:rPr>
              <a:t>Статья 338-6. Исполнение обязательства обеспечительной платой</a:t>
            </a:r>
          </a:p>
          <a:p>
            <a:pPr algn="just"/>
            <a:r>
              <a:rPr lang="ru-RU" sz="1700" b="1" dirty="0">
                <a:solidFill>
                  <a:srgbClr val="C00000"/>
                </a:solidFill>
              </a:rPr>
              <a:t>1. При наступлении обстоятельств, предусмотренных договором, сумма обеспечительной платы засчитывается в счет исполнения соответствующего обязательства.</a:t>
            </a:r>
          </a:p>
          <a:p>
            <a:pPr algn="just"/>
            <a:r>
              <a:rPr lang="ru-RU" sz="1700" b="1" dirty="0">
                <a:solidFill>
                  <a:srgbClr val="C00000"/>
                </a:solidFill>
              </a:rPr>
              <a:t>2. В случае </a:t>
            </a:r>
            <a:r>
              <a:rPr lang="ru-RU" sz="1700" b="1" dirty="0" err="1">
                <a:solidFill>
                  <a:srgbClr val="C00000"/>
                </a:solidFill>
              </a:rPr>
              <a:t>ненаступления</a:t>
            </a:r>
            <a:r>
              <a:rPr lang="ru-RU" sz="1700" b="1" dirty="0">
                <a:solidFill>
                  <a:srgbClr val="C00000"/>
                </a:solidFill>
              </a:rPr>
              <a:t> в предусмотренный договором срок обстоятельств, указанных в пункте 1 настоящей статьи, или прекращения обеспеченного обязательства обеспечительная плата подлежит возврату в собственность лицу, ранее предоставившему обеспечительную плату, если иное не предусмотрено договором.</a:t>
            </a:r>
          </a:p>
          <a:p>
            <a:pPr algn="just"/>
            <a:r>
              <a:rPr lang="ru-RU" sz="1700" b="1" dirty="0">
                <a:solidFill>
                  <a:srgbClr val="C00000"/>
                </a:solidFill>
              </a:rPr>
              <a:t>3. Договором может быть предусмотрена обязанность соответствующей стороны дополнительно внести или частично возвратить обеспечительную плату при наступлении определенных обстоятельств.</a:t>
            </a:r>
          </a:p>
          <a:p>
            <a:pPr algn="just"/>
            <a:r>
              <a:rPr lang="ru-RU" sz="1700" b="1" dirty="0">
                <a:solidFill>
                  <a:srgbClr val="C00000"/>
                </a:solidFill>
              </a:rPr>
              <a:t>4. На сумму обеспечительной платы вознаграждение (интерес) не начисляется, если иное не предусмотрено законами Республики Казахстан или договором.</a:t>
            </a:r>
          </a:p>
          <a:p>
            <a:pPr algn="just"/>
            <a:r>
              <a:rPr lang="ru-RU" sz="1700" b="1" dirty="0">
                <a:solidFill>
                  <a:srgbClr val="C00000"/>
                </a:solidFill>
              </a:rPr>
              <a:t>5. Правила об обеспечительной плате применяются также в случаях, если в счет обеспечения передаются в собственность ценные бумаги, иные финансовые инструменты и (или) вещи, определенные родовыми признаками</a:t>
            </a:r>
            <a:r>
              <a:rPr lang="ru-RU" sz="1700" b="1" dirty="0" smtClean="0">
                <a:solidFill>
                  <a:srgbClr val="C00000"/>
                </a:solidFill>
              </a:rPr>
              <a:t>.».</a:t>
            </a:r>
            <a:endParaRPr lang="ru-RU" sz="11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08902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55534" y="791838"/>
            <a:ext cx="8896622" cy="830997"/>
          </a:xfrm>
          <a:prstGeom prst="rect">
            <a:avLst/>
          </a:prstGeom>
          <a:noFill/>
        </p:spPr>
        <p:txBody>
          <a:bodyPr wrap="square" rtlCol="0">
            <a:spAutoFit/>
          </a:bodyPr>
          <a:lstStyle/>
          <a:p>
            <a:pPr algn="just"/>
            <a:r>
              <a:rPr lang="ru-RU" sz="16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6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55534" y="1721502"/>
            <a:ext cx="9127081" cy="3693319"/>
          </a:xfrm>
          <a:prstGeom prst="rect">
            <a:avLst/>
          </a:prstGeom>
          <a:noFill/>
        </p:spPr>
        <p:txBody>
          <a:bodyPr wrap="square" rtlCol="0">
            <a:spAutoFit/>
          </a:bodyPr>
          <a:lstStyle/>
          <a:p>
            <a:pPr algn="just"/>
            <a:r>
              <a:rPr lang="ru-RU" sz="1800" b="1" dirty="0" smtClean="0">
                <a:solidFill>
                  <a:srgbClr val="C00000"/>
                </a:solidFill>
              </a:rPr>
              <a:t>Главу 25 дополнить </a:t>
            </a:r>
            <a:r>
              <a:rPr lang="ru-RU" sz="1800" b="1" dirty="0">
                <a:solidFill>
                  <a:srgbClr val="C00000"/>
                </a:solidFill>
              </a:rPr>
              <a:t>параграфом 7 следующего содержания:</a:t>
            </a:r>
          </a:p>
          <a:p>
            <a:pPr algn="just"/>
            <a:r>
              <a:rPr lang="ru-RU" sz="1800" b="1" dirty="0">
                <a:solidFill>
                  <a:srgbClr val="C00000"/>
                </a:solidFill>
              </a:rPr>
              <a:t>«Параграф 7. Операция </a:t>
            </a:r>
            <a:r>
              <a:rPr lang="ru-RU" sz="1800" b="1" dirty="0" err="1">
                <a:solidFill>
                  <a:srgbClr val="C00000"/>
                </a:solidFill>
              </a:rPr>
              <a:t>репо</a:t>
            </a:r>
            <a:endParaRPr lang="ru-RU" sz="1800" b="1" dirty="0">
              <a:solidFill>
                <a:srgbClr val="C00000"/>
              </a:solidFill>
            </a:endParaRPr>
          </a:p>
          <a:p>
            <a:pPr algn="just"/>
            <a:r>
              <a:rPr lang="ru-RU" sz="1800" b="1" dirty="0">
                <a:solidFill>
                  <a:srgbClr val="C00000"/>
                </a:solidFill>
              </a:rPr>
              <a:t>Статья 500-1. Понятие операции </a:t>
            </a:r>
            <a:r>
              <a:rPr lang="ru-RU" sz="1800" b="1" dirty="0" err="1">
                <a:solidFill>
                  <a:srgbClr val="C00000"/>
                </a:solidFill>
              </a:rPr>
              <a:t>репо</a:t>
            </a:r>
            <a:endParaRPr lang="ru-RU" sz="1800" b="1" dirty="0">
              <a:solidFill>
                <a:srgbClr val="C00000"/>
              </a:solidFill>
            </a:endParaRPr>
          </a:p>
          <a:p>
            <a:pPr algn="just"/>
            <a:r>
              <a:rPr lang="ru-RU" sz="1800" b="1" dirty="0">
                <a:solidFill>
                  <a:srgbClr val="C00000"/>
                </a:solidFill>
              </a:rPr>
              <a:t>Операция </a:t>
            </a:r>
            <a:r>
              <a:rPr lang="ru-RU" sz="1800" b="1" dirty="0" err="1">
                <a:solidFill>
                  <a:srgbClr val="C00000"/>
                </a:solidFill>
              </a:rPr>
              <a:t>репо</a:t>
            </a:r>
            <a:r>
              <a:rPr lang="ru-RU" sz="1800" b="1" dirty="0">
                <a:solidFill>
                  <a:srgbClr val="C00000"/>
                </a:solidFill>
              </a:rPr>
              <a:t> - договор, состоящий из двух частей, в соответствии с которым:</a:t>
            </a:r>
          </a:p>
          <a:p>
            <a:pPr algn="just"/>
            <a:r>
              <a:rPr lang="ru-RU" sz="1800" b="1" dirty="0">
                <a:solidFill>
                  <a:srgbClr val="C00000"/>
                </a:solidFill>
              </a:rPr>
              <a:t>1) одна сторона (продавец </a:t>
            </a:r>
            <a:r>
              <a:rPr lang="ru-RU" sz="1800" b="1" dirty="0" err="1">
                <a:solidFill>
                  <a:srgbClr val="C00000"/>
                </a:solidFill>
              </a:rPr>
              <a:t>репо</a:t>
            </a:r>
            <a:r>
              <a:rPr lang="ru-RU" sz="1800" b="1" dirty="0">
                <a:solidFill>
                  <a:srgbClr val="C00000"/>
                </a:solidFill>
              </a:rPr>
              <a:t>) обязуется в срок, установленный договором, передать в собственность другой стороне (покупателю </a:t>
            </a:r>
            <a:r>
              <a:rPr lang="ru-RU" sz="1800" b="1" dirty="0" err="1">
                <a:solidFill>
                  <a:srgbClr val="C00000"/>
                </a:solidFill>
              </a:rPr>
              <a:t>репо</a:t>
            </a:r>
            <a:r>
              <a:rPr lang="ru-RU" sz="1800" b="1" dirty="0">
                <a:solidFill>
                  <a:srgbClr val="C00000"/>
                </a:solidFill>
              </a:rPr>
              <a:t>) ценные бумаги и (или) иные финансовые инструменты, а покупатель </a:t>
            </a:r>
            <a:r>
              <a:rPr lang="ru-RU" sz="1800" b="1" dirty="0" err="1">
                <a:solidFill>
                  <a:srgbClr val="C00000"/>
                </a:solidFill>
              </a:rPr>
              <a:t>репо</a:t>
            </a:r>
            <a:r>
              <a:rPr lang="ru-RU" sz="1800" b="1" dirty="0">
                <a:solidFill>
                  <a:srgbClr val="C00000"/>
                </a:solidFill>
              </a:rPr>
              <a:t> обязуется принять эти ценные бумаги и (или) финансовые инструменты и уплатить за них определенную денежную сумму (открытие </a:t>
            </a:r>
            <a:r>
              <a:rPr lang="ru-RU" sz="1800" b="1" dirty="0" err="1">
                <a:solidFill>
                  <a:srgbClr val="C00000"/>
                </a:solidFill>
              </a:rPr>
              <a:t>репо</a:t>
            </a:r>
            <a:r>
              <a:rPr lang="ru-RU" sz="1800" b="1" dirty="0">
                <a:solidFill>
                  <a:srgbClr val="C00000"/>
                </a:solidFill>
              </a:rPr>
              <a:t>);</a:t>
            </a:r>
          </a:p>
          <a:p>
            <a:pPr algn="just"/>
            <a:r>
              <a:rPr lang="ru-RU" sz="1800" b="1" dirty="0">
                <a:solidFill>
                  <a:srgbClr val="C00000"/>
                </a:solidFill>
              </a:rPr>
              <a:t>2) покупатель </a:t>
            </a:r>
            <a:r>
              <a:rPr lang="ru-RU" sz="1800" b="1" dirty="0" err="1">
                <a:solidFill>
                  <a:srgbClr val="C00000"/>
                </a:solidFill>
              </a:rPr>
              <a:t>репо</a:t>
            </a:r>
            <a:r>
              <a:rPr lang="ru-RU" sz="1800" b="1" dirty="0">
                <a:solidFill>
                  <a:srgbClr val="C00000"/>
                </a:solidFill>
              </a:rPr>
              <a:t> обязуется в срок, установленный договором, передать в собственность продавцу </a:t>
            </a:r>
            <a:r>
              <a:rPr lang="ru-RU" sz="1800" b="1" dirty="0" err="1">
                <a:solidFill>
                  <a:srgbClr val="C00000"/>
                </a:solidFill>
              </a:rPr>
              <a:t>репо</a:t>
            </a:r>
            <a:r>
              <a:rPr lang="ru-RU" sz="1800" b="1" dirty="0">
                <a:solidFill>
                  <a:srgbClr val="C00000"/>
                </a:solidFill>
              </a:rPr>
              <a:t> ценные бумаги и (или) иные финансовые инструменты, а продавец </a:t>
            </a:r>
            <a:r>
              <a:rPr lang="ru-RU" sz="1800" b="1" dirty="0" err="1">
                <a:solidFill>
                  <a:srgbClr val="C00000"/>
                </a:solidFill>
              </a:rPr>
              <a:t>репо</a:t>
            </a:r>
            <a:r>
              <a:rPr lang="ru-RU" sz="1800" b="1" dirty="0">
                <a:solidFill>
                  <a:srgbClr val="C00000"/>
                </a:solidFill>
              </a:rPr>
              <a:t> обязуется принять эти ценные бумаги и (или) финансовые инструменты и уплатить за них определенную денежную сумму (закрытие </a:t>
            </a:r>
            <a:r>
              <a:rPr lang="ru-RU" sz="1800" b="1" dirty="0" err="1">
                <a:solidFill>
                  <a:srgbClr val="C00000"/>
                </a:solidFill>
              </a:rPr>
              <a:t>репо</a:t>
            </a:r>
            <a:r>
              <a:rPr lang="ru-RU" sz="1800" b="1" dirty="0" smtClean="0">
                <a:solidFill>
                  <a:srgbClr val="C00000"/>
                </a:solidFill>
              </a:rPr>
              <a:t>).</a:t>
            </a:r>
            <a:endParaRPr lang="ru-RU" sz="17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79907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42636" y="801766"/>
            <a:ext cx="8737600" cy="830997"/>
          </a:xfrm>
          <a:prstGeom prst="rect">
            <a:avLst/>
          </a:prstGeom>
          <a:noFill/>
        </p:spPr>
        <p:txBody>
          <a:bodyPr wrap="square" rtlCol="0">
            <a:spAutoFit/>
          </a:bodyPr>
          <a:lstStyle/>
          <a:p>
            <a:pPr algn="just"/>
            <a:r>
              <a:rPr lang="ru-RU" sz="16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6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42636" y="2045898"/>
            <a:ext cx="9021032" cy="3139321"/>
          </a:xfrm>
          <a:prstGeom prst="rect">
            <a:avLst/>
          </a:prstGeom>
          <a:noFill/>
        </p:spPr>
        <p:txBody>
          <a:bodyPr wrap="square" rtlCol="0">
            <a:spAutoFit/>
          </a:bodyPr>
          <a:lstStyle/>
          <a:p>
            <a:pPr algn="just"/>
            <a:r>
              <a:rPr lang="ru-RU" sz="2200" b="1" dirty="0">
                <a:solidFill>
                  <a:srgbClr val="C00000"/>
                </a:solidFill>
              </a:rPr>
              <a:t>Статья 500-2. Особенности операции </a:t>
            </a:r>
            <a:r>
              <a:rPr lang="ru-RU" sz="2200" b="1" dirty="0" err="1">
                <a:solidFill>
                  <a:srgbClr val="C00000"/>
                </a:solidFill>
              </a:rPr>
              <a:t>репо</a:t>
            </a:r>
            <a:endParaRPr lang="ru-RU" sz="2200" b="1" dirty="0">
              <a:solidFill>
                <a:srgbClr val="C00000"/>
              </a:solidFill>
            </a:endParaRPr>
          </a:p>
          <a:p>
            <a:pPr algn="just"/>
            <a:r>
              <a:rPr lang="ru-RU" sz="2200" b="1" dirty="0">
                <a:solidFill>
                  <a:srgbClr val="C00000"/>
                </a:solidFill>
              </a:rPr>
              <a:t>1. Если иное не предусмотрено договором, ценные бумаги и (или) иные финансовые инструменты, являющиеся предметом открытия </a:t>
            </a:r>
            <a:r>
              <a:rPr lang="ru-RU" sz="2200" b="1" dirty="0" err="1">
                <a:solidFill>
                  <a:srgbClr val="C00000"/>
                </a:solidFill>
              </a:rPr>
              <a:t>репо</a:t>
            </a:r>
            <a:r>
              <a:rPr lang="ru-RU" sz="2200" b="1" dirty="0">
                <a:solidFill>
                  <a:srgbClr val="C00000"/>
                </a:solidFill>
              </a:rPr>
              <a:t> и закрытия </a:t>
            </a:r>
            <a:r>
              <a:rPr lang="ru-RU" sz="2200" b="1" dirty="0" err="1">
                <a:solidFill>
                  <a:srgbClr val="C00000"/>
                </a:solidFill>
              </a:rPr>
              <a:t>репо</a:t>
            </a:r>
            <a:r>
              <a:rPr lang="ru-RU" sz="2200" b="1" dirty="0">
                <a:solidFill>
                  <a:srgbClr val="C00000"/>
                </a:solidFill>
              </a:rPr>
              <a:t>, должны быть аналогичными (одного выпуска).</a:t>
            </a:r>
          </a:p>
          <a:p>
            <a:pPr algn="just"/>
            <a:r>
              <a:rPr lang="ru-RU" sz="2200" b="1" dirty="0">
                <a:solidFill>
                  <a:srgbClr val="C00000"/>
                </a:solidFill>
              </a:rPr>
              <a:t>2. К операциям </a:t>
            </a:r>
            <a:r>
              <a:rPr lang="ru-RU" sz="2200" b="1" dirty="0" err="1">
                <a:solidFill>
                  <a:srgbClr val="C00000"/>
                </a:solidFill>
              </a:rPr>
              <a:t>репо</a:t>
            </a:r>
            <a:r>
              <a:rPr lang="ru-RU" sz="2200" b="1" dirty="0">
                <a:solidFill>
                  <a:srgbClr val="C00000"/>
                </a:solidFill>
              </a:rPr>
              <a:t> применяются общие положения о купле-продаже, если это не противоречит существу операций </a:t>
            </a:r>
            <a:r>
              <a:rPr lang="ru-RU" sz="2200" b="1" dirty="0" err="1">
                <a:solidFill>
                  <a:srgbClr val="C00000"/>
                </a:solidFill>
              </a:rPr>
              <a:t>репо</a:t>
            </a:r>
            <a:r>
              <a:rPr lang="ru-RU" sz="2200" b="1" dirty="0">
                <a:solidFill>
                  <a:srgbClr val="C00000"/>
                </a:solidFill>
              </a:rPr>
              <a:t>.</a:t>
            </a:r>
          </a:p>
          <a:p>
            <a:pPr algn="just"/>
            <a:r>
              <a:rPr lang="ru-RU" sz="2200" b="1" dirty="0">
                <a:solidFill>
                  <a:srgbClr val="C00000"/>
                </a:solidFill>
              </a:rPr>
              <a:t>3. Особенности и (или) ограничения по совершению операций </a:t>
            </a:r>
            <a:r>
              <a:rPr lang="ru-RU" sz="2200" b="1" dirty="0" err="1">
                <a:solidFill>
                  <a:srgbClr val="C00000"/>
                </a:solidFill>
              </a:rPr>
              <a:t>репо</a:t>
            </a:r>
            <a:r>
              <a:rPr lang="ru-RU" sz="2200" b="1" dirty="0">
                <a:solidFill>
                  <a:srgbClr val="C00000"/>
                </a:solidFill>
              </a:rPr>
              <a:t> могут быть установлены Законом Республики Казахстан «О рынке ценных бумаг</a:t>
            </a:r>
            <a:r>
              <a:rPr lang="ru-RU" sz="2200" b="1" dirty="0" smtClean="0">
                <a:solidFill>
                  <a:srgbClr val="C00000"/>
                </a:solidFill>
              </a:rPr>
              <a:t>».»;</a:t>
            </a:r>
            <a:endParaRPr lang="ru-RU" sz="11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192536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84653" y="681261"/>
            <a:ext cx="8845201" cy="830997"/>
          </a:xfrm>
          <a:prstGeom prst="rect">
            <a:avLst/>
          </a:prstGeom>
          <a:noFill/>
        </p:spPr>
        <p:txBody>
          <a:bodyPr wrap="square" rtlCol="0">
            <a:spAutoFit/>
          </a:bodyPr>
          <a:lstStyle/>
          <a:p>
            <a:pPr algn="just"/>
            <a:r>
              <a:rPr lang="ru-RU" sz="16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6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84653" y="1659189"/>
            <a:ext cx="9142567" cy="3785652"/>
          </a:xfrm>
          <a:prstGeom prst="rect">
            <a:avLst/>
          </a:prstGeom>
          <a:noFill/>
        </p:spPr>
        <p:txBody>
          <a:bodyPr wrap="square" rtlCol="0">
            <a:spAutoFit/>
          </a:bodyPr>
          <a:lstStyle/>
          <a:p>
            <a:pPr algn="just"/>
            <a:r>
              <a:rPr lang="ru-RU" sz="2000" b="1" dirty="0">
                <a:solidFill>
                  <a:srgbClr val="C00000"/>
                </a:solidFill>
              </a:rPr>
              <a:t>часть третью пункта </a:t>
            </a:r>
            <a:r>
              <a:rPr lang="ru-RU" sz="2000" b="1" dirty="0" smtClean="0">
                <a:solidFill>
                  <a:srgbClr val="C00000"/>
                </a:solidFill>
              </a:rPr>
              <a:t>1 статьи 740 </a:t>
            </a:r>
            <a:r>
              <a:rPr lang="ru-RU" sz="2000" b="1" dirty="0">
                <a:solidFill>
                  <a:srgbClr val="C00000"/>
                </a:solidFill>
              </a:rPr>
              <a:t>дополнить подпунктами 5-1), 5-2) и 5-3) следующего содержания:</a:t>
            </a:r>
          </a:p>
          <a:p>
            <a:pPr algn="just"/>
            <a:r>
              <a:rPr lang="ru-RU" sz="2000" b="1" dirty="0">
                <a:solidFill>
                  <a:srgbClr val="C00000"/>
                </a:solidFill>
              </a:rPr>
              <a:t>«5-1) на деньги, находящиеся на банковских счетах, предназначенных для учета денег клиентов управляющего инвестиционным портфелем, по неисполненным обязательствам данного управляющего инвестиционным портфелем;</a:t>
            </a:r>
          </a:p>
          <a:p>
            <a:pPr algn="just"/>
            <a:r>
              <a:rPr lang="ru-RU" sz="2000" b="1" dirty="0">
                <a:solidFill>
                  <a:srgbClr val="C00000"/>
                </a:solidFill>
              </a:rPr>
              <a:t>5-2) на деньги, находящиеся на банковских счетах, предназначенных для учета денег клиентов лица, осуществляющего функции номинального держателя, по неисполненным обязательствам данного лица, осуществляющего функции номинального держателя;</a:t>
            </a:r>
          </a:p>
          <a:p>
            <a:pPr algn="just"/>
            <a:r>
              <a:rPr lang="ru-RU" sz="2000" b="1" dirty="0">
                <a:solidFill>
                  <a:srgbClr val="C00000"/>
                </a:solidFill>
              </a:rPr>
              <a:t>5-3) на деньги, находящиеся на банковских счетах, для осуществления клиринговой деятельности по сделкам с финансовыми инструментами</a:t>
            </a:r>
            <a:r>
              <a:rPr lang="ru-RU" sz="2000" b="1" dirty="0" smtClean="0">
                <a:solidFill>
                  <a:srgbClr val="C00000"/>
                </a:solidFill>
              </a:rPr>
              <a:t>;»;</a:t>
            </a:r>
            <a:endParaRPr lang="ru-RU" sz="14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01983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512956" y="711325"/>
            <a:ext cx="8841271" cy="738664"/>
          </a:xfrm>
          <a:prstGeom prst="rect">
            <a:avLst/>
          </a:prstGeom>
          <a:noFill/>
        </p:spPr>
        <p:txBody>
          <a:bodyPr wrap="square" rtlCol="0">
            <a:spAutoFit/>
          </a:bodyPr>
          <a:lstStyle/>
          <a:p>
            <a:pPr algn="just"/>
            <a:r>
              <a:rPr lang="ru-RU" sz="14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r>
              <a:rPr lang="ru-RU" sz="1400" b="1" dirty="0" smtClean="0"/>
              <a:t>»</a:t>
            </a:r>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512956" y="1500405"/>
            <a:ext cx="8950712" cy="3785652"/>
          </a:xfrm>
          <a:prstGeom prst="rect">
            <a:avLst/>
          </a:prstGeom>
          <a:noFill/>
        </p:spPr>
        <p:txBody>
          <a:bodyPr wrap="square" rtlCol="0">
            <a:spAutoFit/>
          </a:bodyPr>
          <a:lstStyle/>
          <a:p>
            <a:pPr algn="just"/>
            <a:r>
              <a:rPr lang="ru-RU" sz="2000" b="1" dirty="0">
                <a:solidFill>
                  <a:srgbClr val="C00000"/>
                </a:solidFill>
              </a:rPr>
              <a:t>часть </a:t>
            </a:r>
            <a:r>
              <a:rPr lang="ru-RU" sz="2000" b="1" dirty="0" smtClean="0">
                <a:solidFill>
                  <a:srgbClr val="C00000"/>
                </a:solidFill>
              </a:rPr>
              <a:t>вторую статьи 741 </a:t>
            </a:r>
            <a:r>
              <a:rPr lang="ru-RU" sz="2000" b="1" dirty="0">
                <a:solidFill>
                  <a:srgbClr val="C00000"/>
                </a:solidFill>
              </a:rPr>
              <a:t>дополнить подпунктами 5-1), 5-2) и 5-3) следующего содержания:</a:t>
            </a:r>
          </a:p>
          <a:p>
            <a:pPr algn="just"/>
            <a:r>
              <a:rPr lang="ru-RU" sz="2000" b="1" dirty="0">
                <a:solidFill>
                  <a:srgbClr val="C00000"/>
                </a:solidFill>
              </a:rPr>
              <a:t>«5-1) на деньги, находящиеся на банковских счетах, предназначенных для учета денег клиентов управляющего инвестиционным портфелем, по неисполненным обязательствам данного управляющего инвестиционным портфелем;</a:t>
            </a:r>
          </a:p>
          <a:p>
            <a:pPr algn="just"/>
            <a:r>
              <a:rPr lang="ru-RU" sz="2000" b="1" dirty="0">
                <a:solidFill>
                  <a:srgbClr val="C00000"/>
                </a:solidFill>
              </a:rPr>
              <a:t>5-2) на деньги, находящиеся на банковских счетах, предназначенных для учета денег клиентов лица, осуществляющего функции номинального держателя, по неисполненным обязательствам данного лица, осуществляющего функции номинального держателя;</a:t>
            </a:r>
          </a:p>
          <a:p>
            <a:pPr algn="just"/>
            <a:r>
              <a:rPr lang="ru-RU" sz="2000" b="1" dirty="0">
                <a:solidFill>
                  <a:srgbClr val="C00000"/>
                </a:solidFill>
              </a:rPr>
              <a:t>5-3) на деньги, находящиеся на банковских счетах, для осуществления клиринговой деятельности по сделкам с финансовыми инструментами</a:t>
            </a:r>
            <a:r>
              <a:rPr lang="ru-RU" sz="2000" b="1" dirty="0" smtClean="0">
                <a:solidFill>
                  <a:srgbClr val="C00000"/>
                </a:solidFill>
              </a:rPr>
              <a:t>;»;</a:t>
            </a:r>
            <a:endParaRPr lang="ru-RU" sz="24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3816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06625" y="745785"/>
            <a:ext cx="9176435" cy="830997"/>
          </a:xfrm>
          <a:prstGeom prst="rect">
            <a:avLst/>
          </a:prstGeom>
          <a:noFill/>
        </p:spPr>
        <p:txBody>
          <a:bodyPr wrap="square" rtlCol="0">
            <a:spAutoFit/>
          </a:bodyPr>
          <a:lstStyle/>
          <a:p>
            <a:pPr algn="just"/>
            <a:r>
              <a:rPr lang="ru-RU" sz="16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r>
              <a:rPr lang="ru-RU" sz="1600" b="1" dirty="0" smtClean="0"/>
              <a:t>»</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06624" y="1994069"/>
            <a:ext cx="9116517" cy="3477875"/>
          </a:xfrm>
          <a:prstGeom prst="rect">
            <a:avLst/>
          </a:prstGeom>
          <a:noFill/>
        </p:spPr>
        <p:txBody>
          <a:bodyPr wrap="square" rtlCol="0">
            <a:spAutoFit/>
          </a:bodyPr>
          <a:lstStyle/>
          <a:p>
            <a:pPr algn="just"/>
            <a:r>
              <a:rPr lang="ru-RU" sz="2200" b="1" dirty="0"/>
              <a:t>пункт </a:t>
            </a:r>
            <a:r>
              <a:rPr lang="ru-RU" sz="2200" b="1" dirty="0" smtClean="0"/>
              <a:t>5 статьи 806 </a:t>
            </a:r>
            <a:r>
              <a:rPr lang="ru-RU" sz="2200" b="1" dirty="0"/>
              <a:t>дополнить словами </a:t>
            </a:r>
            <a:r>
              <a:rPr lang="ru-RU" sz="2200" b="1" dirty="0">
                <a:solidFill>
                  <a:srgbClr val="C00000"/>
                </a:solidFill>
              </a:rPr>
              <a:t>«, за исключением случаев, предусмотренных законами Республики Казахстан</a:t>
            </a:r>
            <a:r>
              <a:rPr lang="ru-RU" sz="2200" b="1" dirty="0" smtClean="0">
                <a:solidFill>
                  <a:srgbClr val="C00000"/>
                </a:solidFill>
              </a:rPr>
              <a:t>»;</a:t>
            </a:r>
          </a:p>
          <a:p>
            <a:pPr algn="just"/>
            <a:endParaRPr lang="ru-RU" sz="2200" b="1" dirty="0"/>
          </a:p>
          <a:p>
            <a:pPr algn="just"/>
            <a:r>
              <a:rPr lang="ru-RU" sz="2200" b="1" dirty="0" smtClean="0"/>
              <a:t>в </a:t>
            </a:r>
            <a:r>
              <a:rPr lang="ru-RU" sz="2200" b="1" dirty="0"/>
              <a:t>части второй пункта </a:t>
            </a:r>
            <a:r>
              <a:rPr lang="ru-RU" sz="2200" b="1" dirty="0" smtClean="0"/>
              <a:t>1 статьи 818 </a:t>
            </a:r>
            <a:r>
              <a:rPr lang="ru-RU" sz="2200" b="1" dirty="0"/>
              <a:t>слова «(</a:t>
            </a:r>
            <a:r>
              <a:rPr lang="ru-RU" sz="2200" b="1" dirty="0">
                <a:solidFill>
                  <a:srgbClr val="C00000"/>
                </a:solidFill>
              </a:rPr>
              <a:t>убытков</a:t>
            </a:r>
            <a:r>
              <a:rPr lang="ru-RU" sz="2200" b="1" dirty="0"/>
              <a:t>), полученных» заменить словами «(</a:t>
            </a:r>
            <a:r>
              <a:rPr lang="ru-RU" sz="2200" b="1" dirty="0">
                <a:solidFill>
                  <a:srgbClr val="C00000"/>
                </a:solidFill>
              </a:rPr>
              <a:t>расходов</a:t>
            </a:r>
            <a:r>
              <a:rPr lang="ru-RU" sz="2200" b="1" dirty="0"/>
              <a:t>), полученных (понесенных</a:t>
            </a:r>
            <a:r>
              <a:rPr lang="ru-RU" sz="2200" b="1" dirty="0" smtClean="0"/>
              <a:t>)»;</a:t>
            </a:r>
          </a:p>
          <a:p>
            <a:pPr algn="just"/>
            <a:endParaRPr lang="ru-RU" sz="2200" b="1" dirty="0"/>
          </a:p>
          <a:p>
            <a:pPr algn="just"/>
            <a:r>
              <a:rPr lang="ru-RU" sz="2200" b="1" dirty="0" smtClean="0"/>
              <a:t>часть </a:t>
            </a:r>
            <a:r>
              <a:rPr lang="ru-RU" sz="2200" b="1" dirty="0"/>
              <a:t>вторую пункта </a:t>
            </a:r>
            <a:r>
              <a:rPr lang="ru-RU" sz="2200" b="1" dirty="0" smtClean="0"/>
              <a:t>1 статьи 820 </a:t>
            </a:r>
            <a:r>
              <a:rPr lang="ru-RU" sz="2200" b="1" dirty="0"/>
              <a:t>дополнить словами </a:t>
            </a:r>
            <a:r>
              <a:rPr lang="ru-RU" sz="2200" b="1" dirty="0">
                <a:solidFill>
                  <a:srgbClr val="C00000"/>
                </a:solidFill>
              </a:rPr>
              <a:t>«и договорам страхования жизни, по которым договором страхования или требованиями законов Республики Казахстан предусмотрено осуществление выплат в форме периодических платежей</a:t>
            </a:r>
            <a:r>
              <a:rPr lang="ru-RU" sz="2200" b="1" dirty="0" smtClean="0">
                <a:solidFill>
                  <a:srgbClr val="C00000"/>
                </a:solidFill>
              </a:rPr>
              <a:t>»;</a:t>
            </a:r>
            <a:endParaRPr lang="ru-RU" sz="24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27710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47032" y="707311"/>
            <a:ext cx="8737600" cy="1138773"/>
          </a:xfrm>
          <a:prstGeom prst="rect">
            <a:avLst/>
          </a:prstGeom>
          <a:noFill/>
        </p:spPr>
        <p:txBody>
          <a:bodyPr wrap="square" rtlCol="0">
            <a:spAutoFit/>
          </a:bodyPr>
          <a:lstStyle/>
          <a:p>
            <a:pPr algn="just"/>
            <a:r>
              <a:rPr lang="ru-RU" sz="16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600" b="1" dirty="0">
              <a:solidFill>
                <a:srgbClr val="FF0000"/>
              </a:solidFill>
              <a:latin typeface="HelveticaNeueCyr" pitchFamily="50" charset="-52"/>
              <a:ea typeface="Helvetica Neue" panose="02000503000000020004" pitchFamily="2" charset="0"/>
              <a:cs typeface="Helvetica Neue" panose="02000503000000020004" pitchFamily="2" charset="0"/>
            </a:endParaRPr>
          </a:p>
          <a:p>
            <a:pPr algn="just"/>
            <a:endParaRPr lang="ru-RU" sz="2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47032" y="2143449"/>
            <a:ext cx="8905124" cy="2677656"/>
          </a:xfrm>
          <a:prstGeom prst="rect">
            <a:avLst/>
          </a:prstGeom>
          <a:noFill/>
        </p:spPr>
        <p:txBody>
          <a:bodyPr wrap="square" rtlCol="0">
            <a:spAutoFit/>
          </a:bodyPr>
          <a:lstStyle/>
          <a:p>
            <a:pPr algn="just"/>
            <a:r>
              <a:rPr lang="ru-RU" sz="2400" b="1" dirty="0"/>
              <a:t>часть первую пункта </a:t>
            </a:r>
            <a:r>
              <a:rPr lang="ru-RU" sz="2400" b="1" dirty="0" smtClean="0"/>
              <a:t>5 статьи 830 </a:t>
            </a:r>
            <a:r>
              <a:rPr lang="ru-RU" sz="2400" b="1" dirty="0"/>
              <a:t>дополнить подпунктом 5-2) следующего содержания:</a:t>
            </a:r>
          </a:p>
          <a:p>
            <a:pPr algn="just"/>
            <a:r>
              <a:rPr lang="ru-RU" sz="2400" b="1" dirty="0">
                <a:solidFill>
                  <a:srgbClr val="C00000"/>
                </a:solidFill>
              </a:rPr>
              <a:t>«5-2) организации, гарантирующей осуществление страховых выплат страхователям (застрахованным, выгодоприобретателям) в случае ликвидации страховой организации, в целях, определенных Законом Республики Казахстан «О Фонде гарантирования страховых выплат</a:t>
            </a:r>
            <a:r>
              <a:rPr lang="ru-RU" sz="2400" b="1" dirty="0" smtClean="0">
                <a:solidFill>
                  <a:srgbClr val="C00000"/>
                </a:solidFill>
              </a:rPr>
              <a:t>»;»;</a:t>
            </a:r>
            <a:endParaRPr lang="ru-RU" sz="2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516547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64541" y="659852"/>
            <a:ext cx="8737600" cy="738664"/>
          </a:xfrm>
          <a:prstGeom prst="rect">
            <a:avLst/>
          </a:prstGeom>
          <a:noFill/>
        </p:spPr>
        <p:txBody>
          <a:bodyPr wrap="square" rtlCol="0">
            <a:spAutoFit/>
          </a:bodyPr>
          <a:lstStyle/>
          <a:p>
            <a:pPr algn="just"/>
            <a:r>
              <a:rPr lang="ru-RU" sz="14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4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64541" y="1331608"/>
            <a:ext cx="9006561" cy="4093428"/>
          </a:xfrm>
          <a:prstGeom prst="rect">
            <a:avLst/>
          </a:prstGeom>
          <a:noFill/>
        </p:spPr>
        <p:txBody>
          <a:bodyPr wrap="square" rtlCol="0">
            <a:spAutoFit/>
          </a:bodyPr>
          <a:lstStyle/>
          <a:p>
            <a:pPr algn="ctr"/>
            <a:r>
              <a:rPr lang="ru-RU" sz="1800" b="1" i="1" dirty="0" smtClean="0">
                <a:solidFill>
                  <a:srgbClr val="00B050"/>
                </a:solidFill>
              </a:rPr>
              <a:t>вводится в действие с </a:t>
            </a:r>
            <a:r>
              <a:rPr lang="ru-RU" sz="1800" b="1" i="1" dirty="0">
                <a:solidFill>
                  <a:srgbClr val="00B050"/>
                </a:solidFill>
              </a:rPr>
              <a:t>1 января 2024 г.</a:t>
            </a:r>
            <a:endParaRPr lang="ru-RU" sz="1800" b="1" dirty="0">
              <a:solidFill>
                <a:srgbClr val="00B050"/>
              </a:solidFill>
            </a:endParaRPr>
          </a:p>
          <a:p>
            <a:pPr algn="just"/>
            <a:r>
              <a:rPr lang="ru-RU" sz="2200" b="1" dirty="0" smtClean="0"/>
              <a:t>пункты </a:t>
            </a:r>
            <a:r>
              <a:rPr lang="ru-RU" sz="2200" b="1" dirty="0"/>
              <a:t>7 и </a:t>
            </a:r>
            <a:r>
              <a:rPr lang="ru-RU" sz="2200" b="1" dirty="0" smtClean="0"/>
              <a:t>8 статьи 839 </a:t>
            </a:r>
            <a:r>
              <a:rPr lang="ru-RU" sz="2200" b="1" dirty="0"/>
              <a:t>изложить в следующей редакции:</a:t>
            </a:r>
          </a:p>
          <a:p>
            <a:pPr algn="just"/>
            <a:r>
              <a:rPr lang="ru-RU" sz="2200" b="1" dirty="0"/>
              <a:t>«7. Решение об отказе в страховой выплате принимается страховщиком и сообщается страхователю в письменной форме с мотивированным обоснованием причин отказа </a:t>
            </a:r>
            <a:r>
              <a:rPr lang="ru-RU" sz="2200" b="1" dirty="0">
                <a:solidFill>
                  <a:srgbClr val="C00000"/>
                </a:solidFill>
              </a:rPr>
              <a:t>и уведомлением о праве страхователя (застрахованного, выгодоприобретателя) обратиться к страховому </a:t>
            </a:r>
            <a:r>
              <a:rPr lang="ru-RU" sz="2200" b="1" dirty="0" err="1">
                <a:solidFill>
                  <a:srgbClr val="C00000"/>
                </a:solidFill>
              </a:rPr>
              <a:t>омбудсману</a:t>
            </a:r>
            <a:r>
              <a:rPr lang="ru-RU" sz="2200" b="1" dirty="0">
                <a:solidFill>
                  <a:srgbClr val="C00000"/>
                </a:solidFill>
              </a:rPr>
              <a:t> для урегулирования разногласий с учетом особенностей законодательства Республики Казахстан.</a:t>
            </a:r>
          </a:p>
          <a:p>
            <a:pPr algn="just"/>
            <a:r>
              <a:rPr lang="ru-RU" sz="2200" b="1" dirty="0"/>
              <a:t>8. Отказ страховщика произвести страховую выплату может быть обжалован в суд </a:t>
            </a:r>
            <a:r>
              <a:rPr lang="ru-RU" sz="2200" b="1" dirty="0">
                <a:solidFill>
                  <a:srgbClr val="C00000"/>
                </a:solidFill>
              </a:rPr>
              <a:t>при условии соблюдения порядка урегулирования спора страховым </a:t>
            </a:r>
            <a:r>
              <a:rPr lang="ru-RU" sz="2200" b="1" dirty="0" err="1">
                <a:solidFill>
                  <a:srgbClr val="C00000"/>
                </a:solidFill>
              </a:rPr>
              <a:t>омбудсманом</a:t>
            </a:r>
            <a:r>
              <a:rPr lang="ru-RU" sz="2200" b="1" dirty="0">
                <a:solidFill>
                  <a:srgbClr val="C00000"/>
                </a:solidFill>
              </a:rPr>
              <a:t> в порядке и на условиях, предусмотренных законами Республики Казахстан</a:t>
            </a:r>
            <a:r>
              <a:rPr lang="ru-RU" sz="2200" b="1" dirty="0" smtClean="0">
                <a:solidFill>
                  <a:srgbClr val="C00000"/>
                </a:solidFill>
              </a:rPr>
              <a:t>.»;</a:t>
            </a:r>
            <a:endParaRPr lang="ru-RU" sz="22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43918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39851" y="704364"/>
            <a:ext cx="8737600" cy="830997"/>
          </a:xfrm>
          <a:prstGeom prst="rect">
            <a:avLst/>
          </a:prstGeom>
          <a:noFill/>
        </p:spPr>
        <p:txBody>
          <a:bodyPr wrap="square" rtlCol="0">
            <a:spAutoFit/>
          </a:bodyPr>
          <a:lstStyle/>
          <a:p>
            <a:pPr algn="just"/>
            <a:r>
              <a:rPr lang="ru-RU" sz="16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6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18324" y="2469890"/>
            <a:ext cx="8759128" cy="1938992"/>
          </a:xfrm>
          <a:prstGeom prst="rect">
            <a:avLst/>
          </a:prstGeom>
          <a:noFill/>
        </p:spPr>
        <p:txBody>
          <a:bodyPr wrap="square" rtlCol="0">
            <a:spAutoFit/>
          </a:bodyPr>
          <a:lstStyle/>
          <a:p>
            <a:pPr algn="just"/>
            <a:r>
              <a:rPr lang="ru-RU" sz="2400" b="1" dirty="0" smtClean="0">
                <a:solidFill>
                  <a:srgbClr val="C00000"/>
                </a:solidFill>
              </a:rPr>
              <a:t>В статье 841:</a:t>
            </a:r>
            <a:endParaRPr lang="ru-RU" sz="2400" b="1" dirty="0">
              <a:solidFill>
                <a:srgbClr val="C00000"/>
              </a:solidFill>
            </a:endParaRPr>
          </a:p>
          <a:p>
            <a:pPr algn="just"/>
            <a:r>
              <a:rPr lang="ru-RU" sz="2400" b="1" dirty="0">
                <a:solidFill>
                  <a:srgbClr val="C00000"/>
                </a:solidFill>
              </a:rPr>
              <a:t>пункт 1-1 исключить</a:t>
            </a:r>
            <a:r>
              <a:rPr lang="ru-RU" sz="2400" b="1" dirty="0" smtClean="0">
                <a:solidFill>
                  <a:srgbClr val="C00000"/>
                </a:solidFill>
              </a:rPr>
              <a:t>;</a:t>
            </a:r>
          </a:p>
          <a:p>
            <a:pPr algn="just"/>
            <a:endParaRPr lang="ru-RU" sz="2400" b="1" dirty="0">
              <a:solidFill>
                <a:srgbClr val="C00000"/>
              </a:solidFill>
            </a:endParaRPr>
          </a:p>
          <a:p>
            <a:pPr algn="just"/>
            <a:r>
              <a:rPr lang="ru-RU" sz="2400" b="1" dirty="0">
                <a:solidFill>
                  <a:srgbClr val="C00000"/>
                </a:solidFill>
              </a:rPr>
              <a:t>пункт 2 дополнить словами «, если иное не предусмотрено законами Республики Казахстан и договором страхования»;</a:t>
            </a:r>
          </a:p>
        </p:txBody>
      </p:sp>
    </p:spTree>
    <p:extLst>
      <p:ext uri="{BB962C8B-B14F-4D97-AF65-F5344CB8AC3E}">
        <p14:creationId xmlns:p14="http://schemas.microsoft.com/office/powerpoint/2010/main" val="1378791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1077218"/>
          </a:xfrm>
          <a:prstGeom prst="rect">
            <a:avLst/>
          </a:prstGeom>
          <a:noFill/>
        </p:spPr>
        <p:txBody>
          <a:bodyPr wrap="square" rtlCol="0">
            <a:spAutoFit/>
          </a:bodyPr>
          <a:lstStyle/>
          <a:p>
            <a:pPr algn="just"/>
            <a:r>
              <a:rPr lang="ru-RU" sz="16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15" name="TextBox 14">
            <a:extLst>
              <a:ext uri="{FF2B5EF4-FFF2-40B4-BE49-F238E27FC236}">
                <a16:creationId xmlns:a16="http://schemas.microsoft.com/office/drawing/2014/main" id="{03372AFD-F309-0A43-8CB2-94ECA45AC093}"/>
              </a:ext>
            </a:extLst>
          </p:cNvPr>
          <p:cNvSpPr txBox="1"/>
          <p:nvPr/>
        </p:nvSpPr>
        <p:spPr>
          <a:xfrm>
            <a:off x="450763" y="1866377"/>
            <a:ext cx="9005471" cy="3477875"/>
          </a:xfrm>
          <a:prstGeom prst="rect">
            <a:avLst/>
          </a:prstGeom>
          <a:noFill/>
        </p:spPr>
        <p:txBody>
          <a:bodyPr wrap="square" rtlCol="0">
            <a:spAutoFit/>
          </a:bodyPr>
          <a:lstStyle/>
          <a:p>
            <a:pPr algn="just"/>
            <a:r>
              <a:rPr lang="ru-RU" sz="2000" b="1" dirty="0"/>
              <a:t>в пункте </a:t>
            </a:r>
            <a:r>
              <a:rPr lang="ru-RU" sz="2000" b="1" dirty="0" smtClean="0"/>
              <a:t>3 статьи 961: </a:t>
            </a:r>
            <a:endParaRPr lang="ru-RU" sz="2000" b="1" dirty="0"/>
          </a:p>
          <a:p>
            <a:pPr algn="just"/>
            <a:r>
              <a:rPr lang="ru-RU" sz="2000" b="1" dirty="0"/>
              <a:t>дополнить подпунктом 2-1) следующего содержания:</a:t>
            </a:r>
          </a:p>
          <a:p>
            <a:pPr algn="just"/>
            <a:r>
              <a:rPr lang="ru-RU" sz="2000" b="1" dirty="0">
                <a:solidFill>
                  <a:srgbClr val="C00000"/>
                </a:solidFill>
              </a:rPr>
              <a:t>«2-1) географические указания;»;</a:t>
            </a:r>
          </a:p>
          <a:p>
            <a:pPr algn="just"/>
            <a:r>
              <a:rPr lang="ru-RU" sz="2000" b="1" dirty="0"/>
              <a:t>подпункт 3) изложить в следующей редакции:</a:t>
            </a:r>
          </a:p>
          <a:p>
            <a:pPr algn="just"/>
            <a:r>
              <a:rPr lang="ru-RU" sz="2000" b="1" dirty="0"/>
              <a:t>«3) наименования мест происхождения товаров</a:t>
            </a:r>
            <a:r>
              <a:rPr lang="ru-RU" sz="2000" b="1" dirty="0" smtClean="0">
                <a:solidFill>
                  <a:srgbClr val="C00000"/>
                </a:solidFill>
              </a:rPr>
              <a:t>;»;</a:t>
            </a:r>
          </a:p>
          <a:p>
            <a:pPr algn="just"/>
            <a:endParaRPr lang="ru-RU" sz="2000" b="1" dirty="0"/>
          </a:p>
          <a:p>
            <a:pPr algn="just"/>
            <a:r>
              <a:rPr lang="ru-RU" sz="2000" b="1" dirty="0" smtClean="0"/>
              <a:t>подпункт </a:t>
            </a:r>
            <a:r>
              <a:rPr lang="ru-RU" sz="2000" b="1" dirty="0"/>
              <a:t>3) пункта </a:t>
            </a:r>
            <a:r>
              <a:rPr lang="ru-RU" sz="2000" b="1" dirty="0" smtClean="0"/>
              <a:t>1 статьи 999 </a:t>
            </a:r>
            <a:r>
              <a:rPr lang="ru-RU" sz="2000" b="1" dirty="0"/>
              <a:t>изложить в следующей редакции:</a:t>
            </a:r>
          </a:p>
          <a:p>
            <a:pPr algn="just"/>
            <a:r>
              <a:rPr lang="ru-RU" sz="2000" b="1" dirty="0"/>
              <a:t>«3) патент на промышленный образец - в течение </a:t>
            </a:r>
            <a:r>
              <a:rPr lang="ru-RU" sz="2000" b="1" dirty="0">
                <a:solidFill>
                  <a:srgbClr val="C00000"/>
                </a:solidFill>
              </a:rPr>
              <a:t>десяти</a:t>
            </a:r>
            <a:r>
              <a:rPr lang="ru-RU" sz="2000" b="1" dirty="0"/>
              <a:t> лет. Срок действия патента может быть продлен </a:t>
            </a:r>
            <a:r>
              <a:rPr lang="ru-RU" sz="2000" b="1" dirty="0">
                <a:solidFill>
                  <a:srgbClr val="C00000"/>
                </a:solidFill>
              </a:rPr>
              <a:t>каждый раз экспертной организацией </a:t>
            </a:r>
            <a:r>
              <a:rPr lang="ru-RU" sz="2000" b="1" dirty="0"/>
              <a:t>по ходатайству патентообладателя на пять лет. </a:t>
            </a:r>
            <a:r>
              <a:rPr lang="ru-RU" sz="2000" b="1" dirty="0">
                <a:solidFill>
                  <a:srgbClr val="C00000"/>
                </a:solidFill>
              </a:rPr>
              <a:t>При этом общий срок действия патента не должен превышать двадцать пять лет с даты подачи заявки</a:t>
            </a:r>
            <a:r>
              <a:rPr lang="ru-RU" sz="2000" b="1" dirty="0" smtClean="0"/>
              <a:t>.»;</a:t>
            </a:r>
            <a:endParaRPr lang="ru-RU" sz="20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04414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66111" y="676533"/>
            <a:ext cx="8990123" cy="646331"/>
          </a:xfrm>
          <a:prstGeom prst="rect">
            <a:avLst/>
          </a:prstGeom>
          <a:noFill/>
        </p:spPr>
        <p:txBody>
          <a:bodyPr wrap="square" rtlCol="0">
            <a:spAutoFit/>
          </a:bodyPr>
          <a:lstStyle/>
          <a:p>
            <a:pPr algn="just"/>
            <a:r>
              <a:rPr lang="ru-RU" sz="12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2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1" y="1322864"/>
            <a:ext cx="9373377" cy="4185761"/>
          </a:xfrm>
          <a:prstGeom prst="rect">
            <a:avLst/>
          </a:prstGeom>
          <a:noFill/>
        </p:spPr>
        <p:txBody>
          <a:bodyPr wrap="square" rtlCol="0">
            <a:spAutoFit/>
          </a:bodyPr>
          <a:lstStyle/>
          <a:p>
            <a:pPr algn="just"/>
            <a:r>
              <a:rPr lang="ru-RU" sz="1400" b="1" dirty="0"/>
              <a:t>пункт </a:t>
            </a:r>
            <a:r>
              <a:rPr lang="ru-RU" sz="1400" b="1" dirty="0" smtClean="0"/>
              <a:t>2 статьи 842 </a:t>
            </a:r>
            <a:r>
              <a:rPr lang="ru-RU" sz="1400" b="1" dirty="0"/>
              <a:t>изложить в следующей редакции:</a:t>
            </a:r>
          </a:p>
          <a:p>
            <a:pPr algn="just"/>
            <a:r>
              <a:rPr lang="ru-RU" sz="1400" b="1" dirty="0"/>
              <a:t>«2. При отказе страхователя от договора (пункт 2 статьи 841 настоящего Кодекса), если это не связано с обстоятельствами, указанными в части первой пункта </a:t>
            </a:r>
            <a:r>
              <a:rPr lang="ru-RU" sz="1400" b="1" dirty="0">
                <a:solidFill>
                  <a:srgbClr val="C00000"/>
                </a:solidFill>
              </a:rPr>
              <a:t>1</a:t>
            </a:r>
            <a:r>
              <a:rPr lang="ru-RU" sz="1400" b="1" dirty="0">
                <a:solidFill>
                  <a:srgbClr val="FF0000"/>
                </a:solidFill>
              </a:rPr>
              <a:t> </a:t>
            </a:r>
            <a:r>
              <a:rPr lang="ru-RU" sz="1400" b="1" dirty="0"/>
              <a:t>статьи 841 настоящего Кодекса, </a:t>
            </a:r>
            <a:r>
              <a:rPr lang="ru-RU" sz="1400" b="1" dirty="0">
                <a:solidFill>
                  <a:srgbClr val="C00000"/>
                </a:solidFill>
              </a:rPr>
              <a:t>в частях второй и третьей настоящего пункта,</a:t>
            </a:r>
            <a:r>
              <a:rPr lang="ru-RU" sz="1400" b="1" dirty="0">
                <a:solidFill>
                  <a:srgbClr val="FF0000"/>
                </a:solidFill>
              </a:rPr>
              <a:t> </a:t>
            </a:r>
            <a:r>
              <a:rPr lang="ru-RU" sz="1400" b="1" dirty="0"/>
              <a:t>уплаченные страховщику страховая премия либо страховые взносы не подлежат возврату, если договором не предусмотрено иное.</a:t>
            </a:r>
          </a:p>
          <a:p>
            <a:pPr algn="just"/>
            <a:r>
              <a:rPr lang="ru-RU" sz="1400" b="1" dirty="0">
                <a:solidFill>
                  <a:srgbClr val="C00000"/>
                </a:solidFill>
              </a:rPr>
              <a:t>При отказе страхователя-физического лица от договора страхования, за исключением договора </a:t>
            </a:r>
            <a:r>
              <a:rPr lang="ru-RU" sz="1400" b="1" dirty="0" err="1">
                <a:solidFill>
                  <a:srgbClr val="C00000"/>
                </a:solidFill>
              </a:rPr>
              <a:t>аннуитетного</a:t>
            </a:r>
            <a:r>
              <a:rPr lang="ru-RU" sz="1400" b="1" dirty="0">
                <a:solidFill>
                  <a:srgbClr val="C00000"/>
                </a:solidFill>
              </a:rPr>
              <a:t> страхования, заключенного в соответствии с законами Республики Казахстан «О пенсионном обеспечении в Республике Казахстан» и «Об обязательном страховании работника от несчастных случаев при исполнении им трудовых (служебных) обязанностей», в течение четырнадцати календарных дней с даты его заключения страховщик обязан возвратить страхователю-физическому лицу полученную (полученные) страховую премию (страховые взносы) за вычетом части страховой премии (страховых взносов) пропорционально времени, в течение которого действовало страхование, и издержек, связанных с расторжением договора страхования, не превышающих десяти процентов от полученной (полученных) страховой премии (страховых взносов).</a:t>
            </a:r>
          </a:p>
          <a:p>
            <a:pPr algn="just"/>
            <a:r>
              <a:rPr lang="ru-RU" sz="1400" b="1" dirty="0">
                <a:solidFill>
                  <a:srgbClr val="C00000"/>
                </a:solidFill>
              </a:rPr>
              <a:t>При отказе страхователя-физического лица от договора страхования, связанного с договором займа, по причине исполнения им (заемщиком) обязательств перед займодателем по договору займа, страховщик обязан возвратить страхователю-физическому лицу полученную (полученные) страховую премию (страховые взносы) за вычетом части страховой премии (страховых взносов) пропорционально времени, в течение которого действовало страхование, и издержек, связанных с расторжением договора страхования, не превышающих десяти процентов от полученной (полученных) страховой премии (страховых взносов).»;</a:t>
            </a:r>
          </a:p>
        </p:txBody>
      </p:sp>
    </p:spTree>
    <p:extLst>
      <p:ext uri="{BB962C8B-B14F-4D97-AF65-F5344CB8AC3E}">
        <p14:creationId xmlns:p14="http://schemas.microsoft.com/office/powerpoint/2010/main" val="1430370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518150" y="753476"/>
            <a:ext cx="8893479" cy="830997"/>
          </a:xfrm>
          <a:prstGeom prst="rect">
            <a:avLst/>
          </a:prstGeom>
          <a:noFill/>
        </p:spPr>
        <p:txBody>
          <a:bodyPr wrap="square" rtlCol="0">
            <a:spAutoFit/>
          </a:bodyPr>
          <a:lstStyle/>
          <a:p>
            <a:pPr algn="just"/>
            <a:r>
              <a:rPr lang="ru-RU" sz="16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6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519663" y="2342813"/>
            <a:ext cx="8971501" cy="1938992"/>
          </a:xfrm>
          <a:prstGeom prst="rect">
            <a:avLst/>
          </a:prstGeom>
          <a:noFill/>
        </p:spPr>
        <p:txBody>
          <a:bodyPr wrap="square" rtlCol="0">
            <a:spAutoFit/>
          </a:bodyPr>
          <a:lstStyle/>
          <a:p>
            <a:pPr algn="just"/>
            <a:r>
              <a:rPr lang="ru-RU" sz="2400" dirty="0"/>
              <a:t> </a:t>
            </a:r>
            <a:r>
              <a:rPr lang="ru-RU" sz="2400" b="1" dirty="0"/>
              <a:t>пункт </a:t>
            </a:r>
            <a:r>
              <a:rPr lang="ru-RU" sz="2400" b="1" dirty="0" smtClean="0"/>
              <a:t>2 статьи 891 </a:t>
            </a:r>
            <a:r>
              <a:rPr lang="ru-RU" sz="2400" b="1" dirty="0"/>
              <a:t>изложить в следующей редакции:</a:t>
            </a:r>
          </a:p>
          <a:p>
            <a:pPr algn="just"/>
            <a:r>
              <a:rPr lang="ru-RU" sz="2400" b="1" dirty="0"/>
              <a:t>«2. Переход права собственности на доверенное имущество не прекращает доверительного управления имуществом, </a:t>
            </a:r>
            <a:r>
              <a:rPr lang="ru-RU" sz="2400" b="1" dirty="0">
                <a:solidFill>
                  <a:srgbClr val="C00000"/>
                </a:solidFill>
              </a:rPr>
              <a:t>за исключением случаев, предусмотренных пунктом 3-1 статьи 892 настоящего Кодекса</a:t>
            </a:r>
            <a:r>
              <a:rPr lang="ru-RU" sz="2400" b="1" dirty="0" smtClean="0">
                <a:solidFill>
                  <a:srgbClr val="C00000"/>
                </a:solidFill>
              </a:rPr>
              <a:t>.»;</a:t>
            </a:r>
            <a:endParaRPr lang="ru-RU" sz="2400" b="1" dirty="0">
              <a:solidFill>
                <a:srgbClr val="C00000"/>
              </a:solidFill>
            </a:endParaRPr>
          </a:p>
        </p:txBody>
      </p:sp>
    </p:spTree>
    <p:extLst>
      <p:ext uri="{BB962C8B-B14F-4D97-AF65-F5344CB8AC3E}">
        <p14:creationId xmlns:p14="http://schemas.microsoft.com/office/powerpoint/2010/main" val="1420570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31180" y="733224"/>
            <a:ext cx="9062225" cy="738664"/>
          </a:xfrm>
          <a:prstGeom prst="rect">
            <a:avLst/>
          </a:prstGeom>
          <a:noFill/>
        </p:spPr>
        <p:txBody>
          <a:bodyPr wrap="square" rtlCol="0">
            <a:spAutoFit/>
          </a:bodyPr>
          <a:lstStyle/>
          <a:p>
            <a:pPr algn="just"/>
            <a:r>
              <a:rPr lang="ru-RU" sz="14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a:t>
            </a:r>
            <a:endParaRPr lang="ru-RU" sz="1400" b="1" dirty="0">
              <a:solidFill>
                <a:srgbClr val="FF0000"/>
              </a:solidFill>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16311" y="1655171"/>
            <a:ext cx="9062225" cy="3785652"/>
          </a:xfrm>
          <a:prstGeom prst="rect">
            <a:avLst/>
          </a:prstGeom>
          <a:noFill/>
        </p:spPr>
        <p:txBody>
          <a:bodyPr wrap="square" rtlCol="0">
            <a:spAutoFit/>
          </a:bodyPr>
          <a:lstStyle/>
          <a:p>
            <a:pPr algn="just"/>
            <a:r>
              <a:rPr lang="ru-RU" sz="1500" b="1" dirty="0" smtClean="0"/>
              <a:t>в </a:t>
            </a:r>
            <a:r>
              <a:rPr lang="ru-RU" sz="1500" b="1" u="sng" dirty="0">
                <a:hlinkClick r:id="rId3"/>
              </a:rPr>
              <a:t>статье 892</a:t>
            </a:r>
            <a:r>
              <a:rPr lang="ru-RU" sz="1500" b="1" dirty="0"/>
              <a:t>:</a:t>
            </a:r>
          </a:p>
          <a:p>
            <a:pPr algn="just"/>
            <a:r>
              <a:rPr lang="ru-RU" sz="1500" b="1" dirty="0"/>
              <a:t>пункт 2 изложить в следующей редакции:</a:t>
            </a:r>
          </a:p>
          <a:p>
            <a:pPr algn="just"/>
            <a:r>
              <a:rPr lang="ru-RU" sz="1500" b="1" dirty="0"/>
              <a:t>«2. Сведения о доверительном управляющем эмиссионными ценными бумагами подлежат отражению по счету учредителя доверительного управления </a:t>
            </a:r>
            <a:r>
              <a:rPr lang="ru-RU" sz="1500" b="1" dirty="0">
                <a:solidFill>
                  <a:srgbClr val="C00000"/>
                </a:solidFill>
              </a:rPr>
              <a:t>(собственника имущества или компетентного органа, уполномоченного на передачу имущества в доверительное управление)</a:t>
            </a:r>
            <a:r>
              <a:rPr lang="ru-RU" sz="1500" b="1" dirty="0"/>
              <a:t>, открытому профессиональным участником рынка ценных бумаг в порядке, установленном законодательством Республики Казахстан</a:t>
            </a:r>
            <a:r>
              <a:rPr lang="ru-RU" sz="1500" b="1" dirty="0" smtClean="0"/>
              <a:t>.»;</a:t>
            </a:r>
          </a:p>
          <a:p>
            <a:pPr algn="just"/>
            <a:endParaRPr lang="ru-RU" sz="1500" b="1" dirty="0"/>
          </a:p>
          <a:p>
            <a:pPr algn="just"/>
            <a:r>
              <a:rPr lang="ru-RU" sz="1500" b="1" dirty="0">
                <a:solidFill>
                  <a:srgbClr val="C00000"/>
                </a:solidFill>
              </a:rPr>
              <a:t>дополнить пунктом 3-1 следующего содержания:</a:t>
            </a:r>
          </a:p>
          <a:p>
            <a:pPr algn="just"/>
            <a:r>
              <a:rPr lang="ru-RU" sz="1500" b="1" dirty="0">
                <a:solidFill>
                  <a:srgbClr val="C00000"/>
                </a:solidFill>
              </a:rPr>
              <a:t>«3-1. Переход права собственности на акции и иные ценные бумаги, переданные в доверительное управление, прекращает доверительное управление данными ценными бумагами, если иное не предусмотрено договором доверительного управления и (или) договором отчуждения акций и иных ценных бумаг.</a:t>
            </a:r>
          </a:p>
          <a:p>
            <a:pPr algn="just"/>
            <a:r>
              <a:rPr lang="ru-RU" sz="1500" b="1" dirty="0">
                <a:solidFill>
                  <a:srgbClr val="C00000"/>
                </a:solidFill>
              </a:rPr>
              <a:t>В случае перехода права собственности на акции и ценные бумаги, требования настоящей главы, установленные в отношении учредителя доверительного управления акциями и иными ценными бумагами, применяются к новому собственнику акций и иных ценных бумаг, находящихся в доверительном управлении.».</a:t>
            </a:r>
          </a:p>
        </p:txBody>
      </p:sp>
    </p:spTree>
    <p:extLst>
      <p:ext uri="{BB962C8B-B14F-4D97-AF65-F5344CB8AC3E}">
        <p14:creationId xmlns:p14="http://schemas.microsoft.com/office/powerpoint/2010/main" val="1995540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51243" y="732629"/>
            <a:ext cx="8975255" cy="1077218"/>
          </a:xfrm>
          <a:prstGeom prst="rect">
            <a:avLst/>
          </a:prstGeom>
          <a:noFill/>
        </p:spPr>
        <p:txBody>
          <a:bodyPr wrap="square" rtlCol="0">
            <a:spAutoFit/>
          </a:bodyPr>
          <a:lstStyle/>
          <a:p>
            <a:pPr algn="just"/>
            <a:r>
              <a:rPr lang="ru-RU" sz="1600" b="1" dirty="0"/>
              <a:t>Закон Республики Казахстан от 14 июля 2022 года № 141-VII «О внесении изменений и дополнений в некоторые законодательные акты Республики Казахстан по вопросам стимулирования инноваций, развития </a:t>
            </a:r>
            <a:r>
              <a:rPr lang="ru-RU" sz="1600" b="1" dirty="0" err="1"/>
              <a:t>цифровизации</a:t>
            </a:r>
            <a:r>
              <a:rPr lang="ru-RU" sz="1600" b="1" dirty="0"/>
              <a:t>, информационной безопасности и образования»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85815" y="2228075"/>
            <a:ext cx="8906109" cy="2862322"/>
          </a:xfrm>
          <a:prstGeom prst="rect">
            <a:avLst/>
          </a:prstGeom>
          <a:noFill/>
        </p:spPr>
        <p:txBody>
          <a:bodyPr wrap="square" rtlCol="0">
            <a:spAutoFit/>
          </a:bodyPr>
          <a:lstStyle/>
          <a:p>
            <a:pPr algn="just"/>
            <a:r>
              <a:rPr lang="ru-RU" sz="2000" b="1" dirty="0"/>
              <a:t>пункт </a:t>
            </a:r>
            <a:r>
              <a:rPr lang="ru-RU" sz="2000" b="1" dirty="0" smtClean="0"/>
              <a:t>1 статьи 144 </a:t>
            </a:r>
            <a:r>
              <a:rPr lang="ru-RU" sz="2000" b="1" dirty="0"/>
              <a:t>изложить в следующей редакции</a:t>
            </a:r>
            <a:r>
              <a:rPr lang="ru-RU" sz="2000" b="1" dirty="0" smtClean="0"/>
              <a:t>:</a:t>
            </a:r>
          </a:p>
          <a:p>
            <a:pPr algn="just"/>
            <a:endParaRPr lang="ru-RU" sz="2000" b="1" dirty="0"/>
          </a:p>
          <a:p>
            <a:pPr algn="just"/>
            <a:r>
              <a:rPr lang="ru-RU" sz="2000" b="1" dirty="0"/>
              <a:t>«1. Гражданин имеет право на охрану тайны личной жизни, в том числе тайны переписки, телефонных переговоров, дневников, заметок, записок, интимной жизни, усыновления, рождения, адвокатской тайны, </a:t>
            </a:r>
            <a:r>
              <a:rPr lang="ru-RU" sz="2000" b="1" dirty="0">
                <a:solidFill>
                  <a:srgbClr val="C00000"/>
                </a:solidFill>
              </a:rPr>
              <a:t>тайны медицинского работника, </a:t>
            </a:r>
            <a:r>
              <a:rPr lang="ru-RU" sz="2000" b="1" dirty="0"/>
              <a:t>банковских вкладов и иной охраняемой законами Республики Казахстан тайны.</a:t>
            </a:r>
          </a:p>
          <a:p>
            <a:pPr algn="just"/>
            <a:r>
              <a:rPr lang="ru-RU" sz="2000" b="1" dirty="0"/>
              <a:t>Раскрытие тайны личной жизни возможно лишь в случаях, прямо установленных законами Республики Казахстан.».</a:t>
            </a:r>
          </a:p>
        </p:txBody>
      </p:sp>
    </p:spTree>
    <p:extLst>
      <p:ext uri="{BB962C8B-B14F-4D97-AF65-F5344CB8AC3E}">
        <p14:creationId xmlns:p14="http://schemas.microsoft.com/office/powerpoint/2010/main" val="472640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51243" y="832777"/>
            <a:ext cx="8915781" cy="1077218"/>
          </a:xfrm>
          <a:prstGeom prst="rect">
            <a:avLst/>
          </a:prstGeom>
          <a:noFill/>
        </p:spPr>
        <p:txBody>
          <a:bodyPr wrap="square" rtlCol="0">
            <a:spAutoFit/>
          </a:bodyPr>
          <a:lstStyle/>
          <a:p>
            <a:pPr algn="just"/>
            <a:r>
              <a:rPr lang="ru-RU" sz="1600" b="1" dirty="0"/>
              <a:t>Закон Республики Казахстан от 14 июля 2022 года № 141-VII «О внесении изменений и дополнений в некоторые законодательные акты Республики Казахстан по вопросам стимулирования инноваций, развития </a:t>
            </a:r>
            <a:r>
              <a:rPr lang="ru-RU" sz="1600" b="1" dirty="0" err="1"/>
              <a:t>цифровизации</a:t>
            </a:r>
            <a:r>
              <a:rPr lang="ru-RU" sz="1600" b="1" dirty="0"/>
              <a:t>, информационной безопасности и образования»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505522" y="2617237"/>
            <a:ext cx="8950712" cy="2246769"/>
          </a:xfrm>
          <a:prstGeom prst="rect">
            <a:avLst/>
          </a:prstGeom>
          <a:noFill/>
        </p:spPr>
        <p:txBody>
          <a:bodyPr wrap="square" rtlCol="0">
            <a:spAutoFit/>
          </a:bodyPr>
          <a:lstStyle/>
          <a:p>
            <a:pPr algn="just"/>
            <a:r>
              <a:rPr lang="ru-RU" sz="2000" b="1" dirty="0"/>
              <a:t>подпункт 2) пункта </a:t>
            </a:r>
            <a:r>
              <a:rPr lang="ru-RU" sz="2000" b="1" dirty="0" smtClean="0"/>
              <a:t>6 статьи 830 </a:t>
            </a:r>
            <a:r>
              <a:rPr lang="ru-RU" sz="2000" b="1" dirty="0"/>
              <a:t>изложить в следующей редакции:</a:t>
            </a:r>
          </a:p>
          <a:p>
            <a:pPr algn="just"/>
            <a:r>
              <a:rPr lang="ru-RU" sz="2000" b="1" dirty="0"/>
              <a:t>«2) судам и нотариусам по находящимся в их производстве наследственным делам на основании определения, постановления суда </a:t>
            </a:r>
            <a:r>
              <a:rPr lang="ru-RU" sz="2000" b="1" dirty="0">
                <a:solidFill>
                  <a:srgbClr val="C00000"/>
                </a:solidFill>
              </a:rPr>
              <a:t>или запроса нотариуса</a:t>
            </a:r>
            <a:r>
              <a:rPr lang="ru-RU" sz="2000" b="1" dirty="0" smtClean="0">
                <a:solidFill>
                  <a:srgbClr val="C00000"/>
                </a:solidFill>
              </a:rPr>
              <a:t>;»;</a:t>
            </a:r>
          </a:p>
          <a:p>
            <a:pPr algn="just"/>
            <a:endParaRPr lang="ru-RU" sz="2000" b="1" dirty="0"/>
          </a:p>
          <a:p>
            <a:pPr algn="just"/>
            <a:r>
              <a:rPr lang="ru-RU" sz="2000" b="1" dirty="0" smtClean="0"/>
              <a:t> </a:t>
            </a:r>
            <a:r>
              <a:rPr lang="ru-RU" sz="2000" b="1" dirty="0"/>
              <a:t>в пункте </a:t>
            </a:r>
            <a:r>
              <a:rPr lang="ru-RU" sz="2000" b="1" dirty="0" smtClean="0"/>
              <a:t>4-1 статьи 1051 </a:t>
            </a:r>
            <a:r>
              <a:rPr lang="ru-RU" sz="2000" b="1" dirty="0"/>
              <a:t>слова «свидетельства о» заменить словами «свидетельства </a:t>
            </a:r>
            <a:r>
              <a:rPr lang="ru-RU" sz="2000" b="1" dirty="0">
                <a:solidFill>
                  <a:srgbClr val="C00000"/>
                </a:solidFill>
              </a:rPr>
              <a:t>или уведомления о».</a:t>
            </a:r>
          </a:p>
        </p:txBody>
      </p:sp>
    </p:spTree>
    <p:extLst>
      <p:ext uri="{BB962C8B-B14F-4D97-AF65-F5344CB8AC3E}">
        <p14:creationId xmlns:p14="http://schemas.microsoft.com/office/powerpoint/2010/main" val="448887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58678" y="731093"/>
            <a:ext cx="8923215" cy="738664"/>
          </a:xfrm>
          <a:prstGeom prst="rect">
            <a:avLst/>
          </a:prstGeom>
          <a:noFill/>
        </p:spPr>
        <p:txBody>
          <a:bodyPr wrap="square" rtlCol="0">
            <a:spAutoFit/>
          </a:bodyPr>
          <a:lstStyle/>
          <a:p>
            <a:pPr algn="just"/>
            <a:r>
              <a:rPr lang="ru-RU" sz="1400" b="1" dirty="0"/>
              <a:t>Закон Республики Казахстан от 5 ноября 2022 </a:t>
            </a:r>
            <a:r>
              <a:rPr lang="ru-RU" sz="1400" b="1" dirty="0" smtClean="0"/>
              <a:t>года № </a:t>
            </a:r>
            <a:r>
              <a:rPr lang="ru-RU" sz="1400" b="1" dirty="0"/>
              <a:t>157-VII </a:t>
            </a:r>
            <a:r>
              <a:rPr lang="ru-RU" sz="1400" b="1" dirty="0" smtClean="0"/>
              <a:t>ЗРК «</a:t>
            </a:r>
            <a:r>
              <a:rPr lang="ru-RU" sz="1400" b="1" dirty="0"/>
              <a:t>О внесении изменений и дополнений </a:t>
            </a:r>
            <a:r>
              <a:rPr lang="ru-RU" sz="1400" b="1" dirty="0" smtClean="0"/>
              <a:t>в </a:t>
            </a:r>
            <a:r>
              <a:rPr lang="ru-RU" sz="1400" b="1" dirty="0"/>
              <a:t>некоторые законодательные акты Республики </a:t>
            </a:r>
            <a:r>
              <a:rPr lang="ru-RU" sz="1400" b="1" dirty="0" smtClean="0"/>
              <a:t>Казахстан по </a:t>
            </a:r>
            <a:r>
              <a:rPr lang="ru-RU" sz="1400" b="1" dirty="0"/>
              <a:t>вопросам реализации Послания Главы государства от 16 марта 2022 года</a:t>
            </a:r>
            <a:r>
              <a:rPr lang="ru-RU" sz="1400" b="1" dirty="0" smtClean="0"/>
              <a:t>» </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58678" y="1628495"/>
            <a:ext cx="9004990" cy="3785652"/>
          </a:xfrm>
          <a:prstGeom prst="rect">
            <a:avLst/>
          </a:prstGeom>
          <a:noFill/>
        </p:spPr>
        <p:txBody>
          <a:bodyPr wrap="square" rtlCol="0">
            <a:spAutoFit/>
          </a:bodyPr>
          <a:lstStyle/>
          <a:p>
            <a:pPr algn="just"/>
            <a:r>
              <a:rPr lang="ru-RU" sz="2000" b="1" dirty="0"/>
              <a:t>в части второй пункта </a:t>
            </a:r>
            <a:r>
              <a:rPr lang="ru-RU" sz="2000" b="1" dirty="0" smtClean="0"/>
              <a:t>2 статьи 192 </a:t>
            </a:r>
            <a:r>
              <a:rPr lang="ru-RU" sz="2000" b="1" dirty="0"/>
              <a:t>слова «, </a:t>
            </a:r>
            <a:r>
              <a:rPr lang="ru-RU" sz="2000" b="1" dirty="0">
                <a:solidFill>
                  <a:srgbClr val="C00000"/>
                </a:solidFill>
              </a:rPr>
              <a:t>объекты государственной собственности, перечисленные в статье 193 настоящего Кодекса,» исключить</a:t>
            </a:r>
            <a:r>
              <a:rPr lang="ru-RU" sz="2000" b="1" dirty="0" smtClean="0">
                <a:solidFill>
                  <a:srgbClr val="C00000"/>
                </a:solidFill>
              </a:rPr>
              <a:t>;</a:t>
            </a:r>
          </a:p>
          <a:p>
            <a:pPr algn="just"/>
            <a:endParaRPr lang="ru-RU" sz="2000" b="1" dirty="0"/>
          </a:p>
          <a:p>
            <a:pPr algn="just"/>
            <a:r>
              <a:rPr lang="ru-RU" sz="2000" b="1" dirty="0" smtClean="0"/>
              <a:t> статью 193 изложить </a:t>
            </a:r>
            <a:r>
              <a:rPr lang="ru-RU" sz="2000" b="1" dirty="0"/>
              <a:t>в следующей редакции:</a:t>
            </a:r>
          </a:p>
          <a:p>
            <a:pPr algn="just"/>
            <a:r>
              <a:rPr lang="ru-RU" sz="2000" b="1" dirty="0"/>
              <a:t>«Статья 193. Собственность на землю и другие природные ресурсы</a:t>
            </a:r>
          </a:p>
          <a:p>
            <a:pPr algn="just"/>
            <a:r>
              <a:rPr lang="ru-RU" sz="2000" b="1" dirty="0"/>
              <a:t>Земля и ее недра, воды, растительный и животный мир, другие природные ресурсы </a:t>
            </a:r>
            <a:r>
              <a:rPr lang="ru-RU" sz="2000" b="1" dirty="0">
                <a:solidFill>
                  <a:srgbClr val="C00000"/>
                </a:solidFill>
              </a:rPr>
              <a:t>принадлежат народу Казахстана. От имени народа Казахстана право собственности осуществляет государство.</a:t>
            </a:r>
          </a:p>
          <a:p>
            <a:pPr algn="just"/>
            <a:r>
              <a:rPr lang="ru-RU" sz="2000" b="1" dirty="0">
                <a:solidFill>
                  <a:srgbClr val="C00000"/>
                </a:solidFill>
              </a:rPr>
              <a:t>При этом осуществление права собственности государством реализуется через режим государственной собственности в интересах народа Казахстана.</a:t>
            </a:r>
          </a:p>
          <a:p>
            <a:pPr algn="just"/>
            <a:r>
              <a:rPr lang="ru-RU" sz="2000" b="1" dirty="0"/>
              <a:t>Земля может находиться также в частной собственности на основаниях, условиях и в пределах, установленных законом.».</a:t>
            </a:r>
          </a:p>
        </p:txBody>
      </p:sp>
    </p:spTree>
    <p:extLst>
      <p:ext uri="{BB962C8B-B14F-4D97-AF65-F5344CB8AC3E}">
        <p14:creationId xmlns:p14="http://schemas.microsoft.com/office/powerpoint/2010/main" val="2797256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1" y="-99342"/>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46048" y="604713"/>
            <a:ext cx="8943279" cy="830997"/>
          </a:xfrm>
          <a:prstGeom prst="rect">
            <a:avLst/>
          </a:prstGeom>
          <a:noFill/>
        </p:spPr>
        <p:txBody>
          <a:bodyPr wrap="square" rtlCol="0">
            <a:spAutoFit/>
          </a:bodyPr>
          <a:lstStyle/>
          <a:p>
            <a:pPr algn="just"/>
            <a:r>
              <a:rPr lang="ru-RU" sz="1600" b="1" dirty="0"/>
              <a:t>Закон Республики Казахстан от </a:t>
            </a:r>
            <a:r>
              <a:rPr lang="ru-RU" sz="1600" b="1" dirty="0">
                <a:solidFill>
                  <a:srgbClr val="000000"/>
                </a:solidFill>
                <a:effectLst/>
                <a:ea typeface="Times New Roman" panose="02020603050405020304" pitchFamily="18" charset="0"/>
              </a:rPr>
              <a:t>30 декабря 2022 года № 179-VІI ЗРК </a:t>
            </a:r>
            <a:r>
              <a:rPr lang="ru-RU" sz="1600" b="1" dirty="0"/>
              <a:t>«</a:t>
            </a:r>
            <a:r>
              <a:rPr lang="ru-RU" sz="1600" b="1" dirty="0">
                <a:solidFill>
                  <a:srgbClr val="000000"/>
                </a:solidFill>
                <a:effectLst/>
                <a:ea typeface="Times New Roman" panose="02020603050405020304" pitchFamily="18" charset="0"/>
                <a:cs typeface="Times New Roman" panose="02020603050405020304" pitchFamily="18" charset="0"/>
              </a:rPr>
              <a:t>О внесении изменений и дополнений в некоторые законодательные акты Республики Казахстан по вопросам восстановления платежеспособности и банкротства граждан республики Казахстан</a:t>
            </a:r>
            <a:r>
              <a:rPr lang="ru-RU" sz="1600" b="1" dirty="0"/>
              <a:t>» </a:t>
            </a:r>
            <a:endParaRPr lang="ru-RU" sz="1600" b="1" dirty="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46048" y="1576480"/>
            <a:ext cx="8943279" cy="3693319"/>
          </a:xfrm>
          <a:prstGeom prst="rect">
            <a:avLst/>
          </a:prstGeom>
          <a:noFill/>
        </p:spPr>
        <p:txBody>
          <a:bodyPr wrap="square" rtlCol="0">
            <a:spAutoFit/>
          </a:bodyPr>
          <a:lstStyle/>
          <a:p>
            <a:pPr indent="254000" algn="just"/>
            <a:r>
              <a:rPr lang="ru-RU" sz="1800" b="1" dirty="0">
                <a:solidFill>
                  <a:srgbClr val="C00000"/>
                </a:solidFill>
                <a:effectLst/>
                <a:latin typeface="Times New Roman" panose="02020603050405020304" pitchFamily="18" charset="0"/>
                <a:ea typeface="Times New Roman" panose="02020603050405020304" pitchFamily="18" charset="0"/>
              </a:rPr>
              <a:t>Дополнить статьей 20-1 следующего содержания:</a:t>
            </a:r>
            <a:endParaRPr lang="ru-KZ" sz="18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1800" b="1" dirty="0">
                <a:solidFill>
                  <a:srgbClr val="C00000"/>
                </a:solidFill>
                <a:effectLst/>
                <a:latin typeface="Times New Roman" panose="02020603050405020304" pitchFamily="18" charset="0"/>
                <a:ea typeface="Times New Roman" panose="02020603050405020304" pitchFamily="18" charset="0"/>
              </a:rPr>
              <a:t>«Статья 20-1. Восстановление платежеспособности и банкротство гражданина Республики Казахстан</a:t>
            </a:r>
            <a:endParaRPr lang="ru-KZ" sz="18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1800" b="1" dirty="0">
                <a:solidFill>
                  <a:srgbClr val="C00000"/>
                </a:solidFill>
                <a:effectLst/>
                <a:latin typeface="Times New Roman" panose="02020603050405020304" pitchFamily="18" charset="0"/>
                <a:ea typeface="Times New Roman" panose="02020603050405020304" pitchFamily="18" charset="0"/>
              </a:rPr>
              <a:t>1. При неспособности удовлетворить требования кредитора (кредиторов) к гражданину применяются процедуры восстановления платежеспособности, внесудебного или судебного банкротства на условиях и в порядке, которые предусмотрены Законом Республики Казахстан «О восстановлении платежеспособности и банкротстве граждан Республики Казахстан».</a:t>
            </a:r>
            <a:endParaRPr lang="ru-KZ" sz="18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1800" b="1" dirty="0">
                <a:solidFill>
                  <a:srgbClr val="C00000"/>
                </a:solidFill>
                <a:effectLst/>
                <a:latin typeface="Times New Roman" panose="02020603050405020304" pitchFamily="18" charset="0"/>
                <a:ea typeface="Times New Roman" panose="02020603050405020304" pitchFamily="18" charset="0"/>
              </a:rPr>
              <a:t>2. Действие настоящей статьи не распространяется на физических лиц, зарегистрированных в качестве индивидуальных предпринимателей в порядке, предусмотренном законодательством Республики Казахстан.»;</a:t>
            </a:r>
          </a:p>
          <a:p>
            <a:pPr indent="254000" algn="just"/>
            <a:endParaRPr lang="ru-KZ" sz="18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1800" b="1" dirty="0">
                <a:solidFill>
                  <a:srgbClr val="C00000"/>
                </a:solidFill>
                <a:effectLst/>
                <a:latin typeface="Times New Roman" panose="02020603050405020304" pitchFamily="18" charset="0"/>
                <a:ea typeface="Times New Roman" panose="02020603050405020304" pitchFamily="18" charset="0"/>
              </a:rPr>
              <a:t>статью 56 исключить.</a:t>
            </a:r>
            <a:endParaRPr lang="ru-KZ" sz="18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7890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1" y="-99342"/>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43809" y="701357"/>
            <a:ext cx="8886045" cy="830997"/>
          </a:xfrm>
          <a:prstGeom prst="rect">
            <a:avLst/>
          </a:prstGeom>
          <a:noFill/>
        </p:spPr>
        <p:txBody>
          <a:bodyPr wrap="square" rtlCol="0">
            <a:spAutoFit/>
          </a:bodyPr>
          <a:lstStyle/>
          <a:p>
            <a:pPr algn="just"/>
            <a:r>
              <a:rPr lang="ru-RU" sz="1600" b="1" dirty="0"/>
              <a:t>Закон Республики Казахстан от </a:t>
            </a:r>
            <a:r>
              <a:rPr lang="ru-RU" sz="1600" b="1" dirty="0">
                <a:solidFill>
                  <a:srgbClr val="000000"/>
                </a:solidFill>
                <a:effectLst/>
                <a:ea typeface="Times New Roman" panose="02020603050405020304" pitchFamily="18" charset="0"/>
              </a:rPr>
              <a:t>30 декабря 2022 года № 179-VІI ЗРК </a:t>
            </a:r>
            <a:r>
              <a:rPr lang="ru-RU" sz="1600" b="1" dirty="0"/>
              <a:t>«</a:t>
            </a:r>
            <a:r>
              <a:rPr lang="ru-RU" sz="1600" b="1" dirty="0">
                <a:solidFill>
                  <a:srgbClr val="000000"/>
                </a:solidFill>
                <a:effectLst/>
                <a:ea typeface="Times New Roman" panose="02020603050405020304" pitchFamily="18" charset="0"/>
                <a:cs typeface="Times New Roman" panose="02020603050405020304" pitchFamily="18" charset="0"/>
              </a:rPr>
              <a:t>О внесении изменений и дополнений в некоторые законодательные акты Республики Казахстан по вопросам восстановления платежеспособности и банкротства граждан республики Казахстан</a:t>
            </a:r>
            <a:r>
              <a:rPr lang="ru-RU" sz="1600" b="1" dirty="0"/>
              <a:t>» </a:t>
            </a:r>
            <a:endParaRPr lang="ru-RU" sz="1600" b="1" dirty="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37379" y="1888201"/>
            <a:ext cx="9031484" cy="3170099"/>
          </a:xfrm>
          <a:prstGeom prst="rect">
            <a:avLst/>
          </a:prstGeom>
          <a:noFill/>
        </p:spPr>
        <p:txBody>
          <a:bodyPr wrap="square" rtlCol="0">
            <a:spAutoFit/>
          </a:bodyPr>
          <a:lstStyle/>
          <a:p>
            <a:pPr indent="254000" algn="just"/>
            <a:r>
              <a:rPr lang="ru-RU" sz="2000" b="1" dirty="0">
                <a:solidFill>
                  <a:srgbClr val="C00000"/>
                </a:solidFill>
                <a:effectLst/>
                <a:latin typeface="Times New Roman" panose="02020603050405020304" pitchFamily="18" charset="0"/>
                <a:ea typeface="Times New Roman" panose="02020603050405020304" pitchFamily="18" charset="0"/>
              </a:rPr>
              <a:t>Статью  728 дополнить частью пятой следующего содержания:</a:t>
            </a:r>
          </a:p>
          <a:p>
            <a:pPr indent="254000" algn="just"/>
            <a:endParaRPr lang="ru-KZ" sz="20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2000" b="1" dirty="0">
                <a:solidFill>
                  <a:srgbClr val="C00000"/>
                </a:solidFill>
                <a:effectLst/>
                <a:latin typeface="Times New Roman" panose="02020603050405020304" pitchFamily="18" charset="0"/>
                <a:ea typeface="Times New Roman" panose="02020603050405020304" pitchFamily="18" charset="0"/>
              </a:rPr>
              <a:t>«Банкам и организациям, осуществляющим микрофинансовую деятельность, запрещается выдача займа гражданину в течение пяти лет со дня размещения объявления о завершении процедуры внесудебного банкротства или процедуры судебного банкротства в порядке, предусмотренном Законом Республики Казахстан «О восстановлении платежеспособности и банкротстве граждан Республики Казахстан», за исключением займов, выдаваемых ломбардами под залог движимого имущества, не подлежащий государственной регистрации.»;</a:t>
            </a:r>
            <a:endParaRPr lang="ru-KZ" sz="20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4707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53939" y="690674"/>
            <a:ext cx="8848874" cy="738664"/>
          </a:xfrm>
          <a:prstGeom prst="rect">
            <a:avLst/>
          </a:prstGeom>
          <a:noFill/>
        </p:spPr>
        <p:txBody>
          <a:bodyPr wrap="square" rtlCol="0">
            <a:spAutoFit/>
          </a:bodyPr>
          <a:lstStyle/>
          <a:p>
            <a:pPr algn="just"/>
            <a:r>
              <a:rPr lang="ru-RU" sz="1400" b="1" dirty="0"/>
              <a:t>Закон Республики Казахстан от </a:t>
            </a:r>
            <a:r>
              <a:rPr lang="ru-RU" sz="1400" b="1" dirty="0">
                <a:solidFill>
                  <a:srgbClr val="000000"/>
                </a:solidFill>
                <a:effectLst/>
                <a:ea typeface="Times New Roman" panose="02020603050405020304" pitchFamily="18" charset="0"/>
              </a:rPr>
              <a:t>30 декабря 2022 года № 179-VІI ЗРК </a:t>
            </a:r>
            <a:r>
              <a:rPr lang="ru-RU" sz="1400" b="1" dirty="0"/>
              <a:t>«</a:t>
            </a:r>
            <a:r>
              <a:rPr lang="ru-RU" sz="1400" b="1" dirty="0">
                <a:solidFill>
                  <a:srgbClr val="000000"/>
                </a:solidFill>
                <a:effectLst/>
                <a:ea typeface="Times New Roman" panose="02020603050405020304" pitchFamily="18" charset="0"/>
                <a:cs typeface="Times New Roman" panose="02020603050405020304" pitchFamily="18" charset="0"/>
              </a:rPr>
              <a:t>О внесении изменений и дополнений в некоторые законодательные акты Республики Казахстан по вопросам восстановления платежеспособности и банкротства граждан республики Казахстан</a:t>
            </a:r>
            <a:r>
              <a:rPr lang="ru-RU" sz="1400" b="1" dirty="0"/>
              <a:t>» </a:t>
            </a:r>
            <a:endParaRPr lang="ru-RU" sz="1400" b="1" dirty="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300518" y="1633287"/>
            <a:ext cx="9155716" cy="3554819"/>
          </a:xfrm>
          <a:prstGeom prst="rect">
            <a:avLst/>
          </a:prstGeom>
          <a:noFill/>
        </p:spPr>
        <p:txBody>
          <a:bodyPr wrap="square" rtlCol="0">
            <a:spAutoFit/>
          </a:bodyPr>
          <a:lstStyle/>
          <a:p>
            <a:pPr indent="254000" algn="just"/>
            <a:r>
              <a:rPr lang="ru-RU" sz="1500" b="1" dirty="0">
                <a:solidFill>
                  <a:srgbClr val="C00000"/>
                </a:solidFill>
                <a:effectLst/>
                <a:latin typeface="Times New Roman" panose="02020603050405020304" pitchFamily="18" charset="0"/>
                <a:ea typeface="Times New Roman" panose="02020603050405020304" pitchFamily="18" charset="0"/>
              </a:rPr>
              <a:t>часть третью пункта 1 статьи 740 дополнить подпунктами 8-1) и 8-2) следующего содержания:</a:t>
            </a:r>
            <a:endParaRPr lang="ru-KZ" sz="15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1500" b="1" dirty="0">
                <a:solidFill>
                  <a:srgbClr val="C00000"/>
                </a:solidFill>
                <a:effectLst/>
                <a:latin typeface="Times New Roman" panose="02020603050405020304" pitchFamily="18" charset="0"/>
                <a:ea typeface="Times New Roman" panose="02020603050405020304" pitchFamily="18" charset="0"/>
              </a:rPr>
              <a:t>«8-1) на деньги, находящиеся на текущем счете финансового управляющего для зачисления денег в процедуре судебного банкротства в соответствии с Законом Республики Казахстан «О восстановлении платежеспособности и банкротстве граждан Республики Казахстан»;</a:t>
            </a:r>
            <a:endParaRPr lang="ru-KZ" sz="15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1500" b="1" dirty="0">
                <a:solidFill>
                  <a:srgbClr val="C00000"/>
                </a:solidFill>
                <a:effectLst/>
                <a:latin typeface="Times New Roman" panose="02020603050405020304" pitchFamily="18" charset="0"/>
                <a:ea typeface="Times New Roman" panose="02020603050405020304" pitchFamily="18" charset="0"/>
              </a:rPr>
              <a:t>8-2) на деньги, находящиеся на банковских счетах гражданина, в отношении которого возбуждено дело о применении процедуры или применена процедура в соответствии с Законом Республики Казахстан «О восстановлении платежеспособности и банкротстве граждан Республики Казахстан»;»;</a:t>
            </a:r>
          </a:p>
          <a:p>
            <a:pPr indent="254000" algn="just"/>
            <a:endParaRPr lang="ru-KZ" sz="15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1500" b="1" dirty="0">
                <a:solidFill>
                  <a:srgbClr val="C00000"/>
                </a:solidFill>
                <a:effectLst/>
                <a:latin typeface="Times New Roman" panose="02020603050405020304" pitchFamily="18" charset="0"/>
                <a:ea typeface="Times New Roman" panose="02020603050405020304" pitchFamily="18" charset="0"/>
              </a:rPr>
              <a:t>3) часть вторую статьи 741 дополнить подпунктами 7-1) и 7-2) следующего содержания:</a:t>
            </a:r>
            <a:endParaRPr lang="ru-KZ" sz="15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1500" b="1" dirty="0">
                <a:solidFill>
                  <a:srgbClr val="C00000"/>
                </a:solidFill>
                <a:effectLst/>
                <a:latin typeface="Times New Roman" panose="02020603050405020304" pitchFamily="18" charset="0"/>
                <a:ea typeface="Times New Roman" panose="02020603050405020304" pitchFamily="18" charset="0"/>
              </a:rPr>
              <a:t>«7-1) на деньги, находящиеся на текущем счете финансового управляющего для зачисления денег в процедуре судебного банкротства в соответствии с Законом Республики Казахстан «О восстановлении платежеспособности и банкротстве граждан Республики Казахстан»;</a:t>
            </a:r>
            <a:endParaRPr lang="ru-KZ" sz="15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1500" b="1" dirty="0">
                <a:solidFill>
                  <a:srgbClr val="C00000"/>
                </a:solidFill>
                <a:effectLst/>
                <a:latin typeface="Times New Roman" panose="02020603050405020304" pitchFamily="18" charset="0"/>
                <a:ea typeface="Times New Roman" panose="02020603050405020304" pitchFamily="18" charset="0"/>
              </a:rPr>
              <a:t>7-2) на деньги, находящиеся на банковских счетах гражданина, в отношении которого возбуждено дело о применении процедуры или применена процедура в соответствии с Законом Республики Казахстан «О восстановлении платежеспособности и банкротстве граждан Республики Казахстан»;».</a:t>
            </a:r>
            <a:endParaRPr lang="ru-KZ" sz="15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1139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2" name="Прямоугольник 1"/>
          <p:cNvSpPr/>
          <p:nvPr/>
        </p:nvSpPr>
        <p:spPr>
          <a:xfrm>
            <a:off x="1292940" y="2585036"/>
            <a:ext cx="7205819" cy="523220"/>
          </a:xfrm>
          <a:prstGeom prst="rect">
            <a:avLst/>
          </a:prstGeom>
        </p:spPr>
        <p:txBody>
          <a:bodyPr wrap="none">
            <a:spAutoFit/>
          </a:bodyPr>
          <a:lstStyle/>
          <a:p>
            <a:pPr algn="ctr"/>
            <a:r>
              <a:rPr lang="ru-RU"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Актуальные изменения в ГПК РК </a:t>
            </a:r>
            <a:r>
              <a:rPr lang="ru-RU" sz="2800" b="1" dirty="0" smtClean="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2022-2023 </a:t>
            </a:r>
            <a:r>
              <a:rPr lang="ru-RU" sz="2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гг. </a:t>
            </a:r>
          </a:p>
        </p:txBody>
      </p:sp>
    </p:spTree>
    <p:extLst>
      <p:ext uri="{BB962C8B-B14F-4D97-AF65-F5344CB8AC3E}">
        <p14:creationId xmlns:p14="http://schemas.microsoft.com/office/powerpoint/2010/main" val="3847585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89159"/>
            <a:ext cx="8737600" cy="1077218"/>
          </a:xfrm>
          <a:prstGeom prst="rect">
            <a:avLst/>
          </a:prstGeom>
          <a:noFill/>
        </p:spPr>
        <p:txBody>
          <a:bodyPr wrap="square" rtlCol="0">
            <a:spAutoFit/>
          </a:bodyPr>
          <a:lstStyle/>
          <a:p>
            <a:pPr algn="just"/>
            <a:r>
              <a:rPr lang="ru-RU" sz="16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15" name="TextBox 14">
            <a:extLst>
              <a:ext uri="{FF2B5EF4-FFF2-40B4-BE49-F238E27FC236}">
                <a16:creationId xmlns:a16="http://schemas.microsoft.com/office/drawing/2014/main" id="{03372AFD-F309-0A43-8CB2-94ECA45AC093}"/>
              </a:ext>
            </a:extLst>
          </p:cNvPr>
          <p:cNvSpPr txBox="1"/>
          <p:nvPr/>
        </p:nvSpPr>
        <p:spPr>
          <a:xfrm>
            <a:off x="572429" y="2567230"/>
            <a:ext cx="8615934" cy="2308324"/>
          </a:xfrm>
          <a:prstGeom prst="rect">
            <a:avLst/>
          </a:prstGeom>
          <a:noFill/>
        </p:spPr>
        <p:txBody>
          <a:bodyPr wrap="square" rtlCol="0">
            <a:spAutoFit/>
          </a:bodyPr>
          <a:lstStyle/>
          <a:p>
            <a:pPr algn="just"/>
            <a:r>
              <a:rPr lang="ru-RU" sz="2400" b="1" dirty="0"/>
              <a:t>в пункте </a:t>
            </a:r>
            <a:r>
              <a:rPr lang="ru-RU" sz="2400" b="1" dirty="0" smtClean="0"/>
              <a:t>1 статьи 1027 </a:t>
            </a:r>
            <a:r>
              <a:rPr lang="ru-RU" sz="2400" b="1" dirty="0"/>
              <a:t>слова «и наименованиях» заменить словами «, </a:t>
            </a:r>
            <a:r>
              <a:rPr lang="ru-RU" sz="2400" b="1" dirty="0">
                <a:solidFill>
                  <a:srgbClr val="C00000"/>
                </a:solidFill>
              </a:rPr>
              <a:t>географических указаниях и наименованиях</a:t>
            </a:r>
            <a:r>
              <a:rPr lang="ru-RU" sz="2400" b="1" dirty="0" smtClean="0">
                <a:solidFill>
                  <a:srgbClr val="C00000"/>
                </a:solidFill>
              </a:rPr>
              <a:t>»;</a:t>
            </a:r>
          </a:p>
          <a:p>
            <a:pPr algn="just"/>
            <a:endParaRPr lang="ru-RU" sz="2400" b="1" dirty="0"/>
          </a:p>
          <a:p>
            <a:pPr algn="just"/>
            <a:r>
              <a:rPr lang="ru-RU" sz="2400" b="1" dirty="0" smtClean="0"/>
              <a:t>в </a:t>
            </a:r>
            <a:r>
              <a:rPr lang="ru-RU" sz="2400" b="1" dirty="0"/>
              <a:t>части </a:t>
            </a:r>
            <a:r>
              <a:rPr lang="ru-RU" sz="2400" b="1" dirty="0" smtClean="0"/>
              <a:t>третьей статьи 1031 </a:t>
            </a:r>
            <a:r>
              <a:rPr lang="ru-RU" sz="2400" b="1" dirty="0"/>
              <a:t>слова «и наименованиях» заменить словами «, </a:t>
            </a:r>
            <a:r>
              <a:rPr lang="ru-RU" sz="2400" b="1" dirty="0">
                <a:solidFill>
                  <a:srgbClr val="C00000"/>
                </a:solidFill>
              </a:rPr>
              <a:t>географических указаниях и наименованиях»;</a:t>
            </a:r>
          </a:p>
        </p:txBody>
      </p:sp>
    </p:spTree>
    <p:extLst>
      <p:ext uri="{BB962C8B-B14F-4D97-AF65-F5344CB8AC3E}">
        <p14:creationId xmlns:p14="http://schemas.microsoft.com/office/powerpoint/2010/main" val="430796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512726" y="838115"/>
            <a:ext cx="8886045" cy="1077218"/>
          </a:xfrm>
          <a:prstGeom prst="rect">
            <a:avLst/>
          </a:prstGeom>
          <a:noFill/>
        </p:spPr>
        <p:txBody>
          <a:bodyPr wrap="square" rtlCol="0">
            <a:spAutoFit/>
          </a:bodyPr>
          <a:lstStyle/>
          <a:p>
            <a:pPr algn="just"/>
            <a:r>
              <a:rPr lang="ru-RU" sz="16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18322" y="2419757"/>
            <a:ext cx="8980449" cy="2554545"/>
          </a:xfrm>
          <a:prstGeom prst="rect">
            <a:avLst/>
          </a:prstGeom>
          <a:noFill/>
        </p:spPr>
        <p:txBody>
          <a:bodyPr wrap="square" rtlCol="0">
            <a:spAutoFit/>
          </a:bodyPr>
          <a:lstStyle/>
          <a:p>
            <a:pPr algn="just"/>
            <a:r>
              <a:rPr lang="ru-RU" sz="2000" b="1" dirty="0"/>
              <a:t>часть </a:t>
            </a:r>
            <a:r>
              <a:rPr lang="ru-RU" sz="2000" b="1" dirty="0" smtClean="0"/>
              <a:t>вторую статьи 60 </a:t>
            </a:r>
            <a:r>
              <a:rPr lang="ru-RU" sz="2000" b="1" dirty="0"/>
              <a:t>изложить в следующей редакции:</a:t>
            </a:r>
          </a:p>
          <a:p>
            <a:pPr algn="just"/>
            <a:r>
              <a:rPr lang="ru-RU" sz="2000" b="1" dirty="0"/>
              <a:t>«2. Представител</a:t>
            </a:r>
            <a:r>
              <a:rPr lang="ru-RU" sz="2000" b="1" dirty="0">
                <a:solidFill>
                  <a:srgbClr val="C00000"/>
                </a:solidFill>
              </a:rPr>
              <a:t>и</a:t>
            </a:r>
            <a:r>
              <a:rPr lang="ru-RU" sz="2000" b="1" dirty="0"/>
              <a:t> по поручению, указанны</a:t>
            </a:r>
            <a:r>
              <a:rPr lang="ru-RU" sz="2000" b="1" dirty="0">
                <a:solidFill>
                  <a:srgbClr val="C00000"/>
                </a:solidFill>
              </a:rPr>
              <a:t>е</a:t>
            </a:r>
            <a:r>
              <a:rPr lang="ru-RU" sz="2000" b="1" dirty="0"/>
              <a:t> в подпункт</a:t>
            </a:r>
            <a:r>
              <a:rPr lang="ru-RU" sz="2000" b="1" dirty="0">
                <a:solidFill>
                  <a:srgbClr val="C00000"/>
                </a:solidFill>
              </a:rPr>
              <a:t>ах</a:t>
            </a:r>
            <a:r>
              <a:rPr lang="ru-RU" sz="2000" b="1" dirty="0"/>
              <a:t> 1) и </a:t>
            </a:r>
            <a:r>
              <a:rPr lang="ru-RU" sz="2000" b="1" dirty="0">
                <a:solidFill>
                  <a:srgbClr val="C00000"/>
                </a:solidFill>
              </a:rPr>
              <a:t>6)</a:t>
            </a:r>
            <a:r>
              <a:rPr lang="ru-RU" sz="2000" b="1" dirty="0"/>
              <a:t> части первой статьи 58 настоящего Кодекса, наряду с правами, предусмотренными частью первой настоящей статьи, вправе запрашивать справки или иные документы от государственных органов, общественных объединений, юридических лиц, а также совершать иные действия для оказания юридической помощи в порядке, установленном законодательством Республики Казахстан об адвокатской деятельности и юридической помощи.»;</a:t>
            </a:r>
          </a:p>
        </p:txBody>
      </p:sp>
    </p:spTree>
    <p:extLst>
      <p:ext uri="{BB962C8B-B14F-4D97-AF65-F5344CB8AC3E}">
        <p14:creationId xmlns:p14="http://schemas.microsoft.com/office/powerpoint/2010/main" val="2597612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28941" y="696525"/>
            <a:ext cx="9057030" cy="553998"/>
          </a:xfrm>
          <a:prstGeom prst="rect">
            <a:avLst/>
          </a:prstGeom>
          <a:noFill/>
        </p:spPr>
        <p:txBody>
          <a:bodyPr wrap="square" rtlCol="0">
            <a:spAutoFit/>
          </a:bodyPr>
          <a:lstStyle/>
          <a:p>
            <a:pPr algn="just"/>
            <a:r>
              <a:rPr lang="ru-RU" sz="10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35376" y="1250523"/>
            <a:ext cx="9458752" cy="4185761"/>
          </a:xfrm>
          <a:prstGeom prst="rect">
            <a:avLst/>
          </a:prstGeom>
          <a:noFill/>
        </p:spPr>
        <p:txBody>
          <a:bodyPr wrap="square" rtlCol="0">
            <a:spAutoFit/>
          </a:bodyPr>
          <a:lstStyle/>
          <a:p>
            <a:pPr algn="just"/>
            <a:r>
              <a:rPr lang="ru-RU" sz="1400" b="1" dirty="0" smtClean="0"/>
              <a:t>Статью 112 изложить </a:t>
            </a:r>
            <a:r>
              <a:rPr lang="ru-RU" sz="1400" b="1" dirty="0"/>
              <a:t>в следующей редакции: </a:t>
            </a:r>
          </a:p>
          <a:p>
            <a:pPr algn="just"/>
            <a:r>
              <a:rPr lang="ru-RU" sz="1400" b="1" dirty="0"/>
              <a:t>«Статья 112. Оказание бесплатной юридической помощи</a:t>
            </a:r>
          </a:p>
          <a:p>
            <a:pPr algn="just"/>
            <a:r>
              <a:rPr lang="ru-RU" sz="1400" b="1" dirty="0"/>
              <a:t>1. Судья при подготовке дела к судебному разбирательству или суд при рассмотрении дела обязан освободить полностью от оплаты юридической помощи и возмещения расходов, связанных с представительством, и отнести их за счет бюджетных средств при рассмотрении дел следующих лиц:</a:t>
            </a:r>
          </a:p>
          <a:p>
            <a:pPr algn="just"/>
            <a:r>
              <a:rPr lang="ru-RU" sz="1400" b="1" dirty="0"/>
              <a:t>1) истцов по спорам о возмещении вреда, причиненного смертью кормильца;</a:t>
            </a:r>
          </a:p>
          <a:p>
            <a:pPr algn="just"/>
            <a:r>
              <a:rPr lang="ru-RU" sz="1400" b="1" dirty="0"/>
              <a:t>2) истцов по спорам о возмещении вреда, причиненного повреждением здоровья, связанным с работой, либо причиненного уголовным правонарушением;</a:t>
            </a:r>
          </a:p>
          <a:p>
            <a:pPr algn="just"/>
            <a:r>
              <a:rPr lang="ru-RU" sz="1400" b="1" dirty="0">
                <a:solidFill>
                  <a:srgbClr val="C00000"/>
                </a:solidFill>
              </a:rPr>
              <a:t>3) истцов и ответчиков по спорам, связанным с обеспечением и защитой прав и законных интересов несовершеннолетних, оставшихся без попечения родителей;</a:t>
            </a:r>
          </a:p>
          <a:p>
            <a:pPr algn="just"/>
            <a:r>
              <a:rPr lang="ru-RU" sz="1400" b="1" dirty="0">
                <a:solidFill>
                  <a:srgbClr val="C00000"/>
                </a:solidFill>
              </a:rPr>
              <a:t>4) истцов и ответчиков по спорам о взыскании алиментов на содержание детей в многодетных семьях, которые являются взыскателями в рамках исполнительного производства о взыскании алиментов;</a:t>
            </a:r>
          </a:p>
          <a:p>
            <a:pPr algn="just"/>
            <a:r>
              <a:rPr lang="ru-RU" sz="1400" b="1" dirty="0">
                <a:solidFill>
                  <a:srgbClr val="C00000"/>
                </a:solidFill>
              </a:rPr>
              <a:t>5) истцов и ответчиков по спорам, связанным с обеспечением и защитой прав и законных интересов потерпевших от бытового насилия в соответствии с законодательством Республики Казахстан об административных правонарушениях;</a:t>
            </a:r>
          </a:p>
          <a:p>
            <a:pPr algn="just"/>
            <a:r>
              <a:rPr lang="ru-RU" sz="1400" b="1" dirty="0"/>
              <a:t>6) истцов и ответчиков по спорам, не связанным с предпринимательской деятельностью, являющихся участниками Великой Отечественной войны, лицами, приравненными по льготам к участникам Великой Отечественной войны, а также ветеранами боевых действий на территории других государств, военнослужащими срочной службы, </a:t>
            </a:r>
            <a:r>
              <a:rPr lang="ru-RU" sz="1400" b="1" dirty="0">
                <a:solidFill>
                  <a:srgbClr val="C00000"/>
                </a:solidFill>
              </a:rPr>
              <a:t>лицами с инвалидностью </a:t>
            </a:r>
            <a:r>
              <a:rPr lang="ru-RU" sz="1400" b="1" dirty="0"/>
              <a:t>первой и второй групп, пенсионерами по возрасту;</a:t>
            </a:r>
          </a:p>
          <a:p>
            <a:pPr algn="just"/>
            <a:r>
              <a:rPr lang="ru-RU" sz="1400" b="1" dirty="0"/>
              <a:t>7) истцов по спорам о возмещении вреда реабилитированным в соответствии с законом.</a:t>
            </a:r>
          </a:p>
        </p:txBody>
      </p:sp>
    </p:spTree>
    <p:extLst>
      <p:ext uri="{BB962C8B-B14F-4D97-AF65-F5344CB8AC3E}">
        <p14:creationId xmlns:p14="http://schemas.microsoft.com/office/powerpoint/2010/main" val="25657128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28941" y="708791"/>
            <a:ext cx="8930649" cy="553998"/>
          </a:xfrm>
          <a:prstGeom prst="rect">
            <a:avLst/>
          </a:prstGeom>
          <a:noFill/>
        </p:spPr>
        <p:txBody>
          <a:bodyPr wrap="square" rtlCol="0">
            <a:spAutoFit/>
          </a:bodyPr>
          <a:lstStyle/>
          <a:p>
            <a:pPr algn="just"/>
            <a:r>
              <a:rPr lang="ru-RU" sz="10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0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09162" y="1388242"/>
            <a:ext cx="9425492" cy="4185761"/>
          </a:xfrm>
          <a:prstGeom prst="rect">
            <a:avLst/>
          </a:prstGeom>
          <a:noFill/>
        </p:spPr>
        <p:txBody>
          <a:bodyPr wrap="square" rtlCol="0">
            <a:spAutoFit/>
          </a:bodyPr>
          <a:lstStyle/>
          <a:p>
            <a:pPr algn="just"/>
            <a:r>
              <a:rPr lang="ru-RU" sz="1400" b="1" dirty="0"/>
              <a:t>2. Размер оплаты юридической помощи, оказываемой адвокатом, </a:t>
            </a:r>
            <a:r>
              <a:rPr lang="ru-RU" sz="1400" b="1" dirty="0">
                <a:solidFill>
                  <a:srgbClr val="C00000"/>
                </a:solidFill>
              </a:rPr>
              <a:t>юридическим консультантом</a:t>
            </a:r>
            <a:r>
              <a:rPr lang="ru-RU" sz="1400" b="1" dirty="0"/>
              <a:t>, и возмещения расходов, связанных с защитой и представительством, устанавливается Правительством Республики Казахстан.</a:t>
            </a:r>
          </a:p>
          <a:p>
            <a:pPr algn="just"/>
            <a:r>
              <a:rPr lang="ru-RU" sz="1400" b="1" dirty="0"/>
              <a:t>Порядок оплаты юридической помощи, оказываемой адвокатом, юридическим консультантом, и возмещения расходов, связанных с защитой и представительством, устанавливается правилами оплаты юридической помощи, утвержденными Министерством юстиции Республики Казахстан.</a:t>
            </a:r>
          </a:p>
          <a:p>
            <a:pPr algn="just"/>
            <a:r>
              <a:rPr lang="ru-RU" sz="1400" b="1" dirty="0"/>
              <a:t>3. К ходатайству лица об освобождении от оплаты юридической помощи и возмещении расходов, связанных с его представительством, в случаях, предусмотренных частью первой настоящей статьи, должны быть приобщены документы и другие доказательства, подтверждающие право данного лица на получение юридической помощи за счет </a:t>
            </a:r>
            <a:r>
              <a:rPr lang="ru-RU" sz="1400" b="1" dirty="0">
                <a:solidFill>
                  <a:srgbClr val="C00000"/>
                </a:solidFill>
              </a:rPr>
              <a:t>бюджетных средств.</a:t>
            </a:r>
          </a:p>
          <a:p>
            <a:pPr algn="just"/>
            <a:r>
              <a:rPr lang="ru-RU" sz="1400" b="1" dirty="0"/>
              <a:t>4. Суд выносит определение об освобождении лица от оплаты юридической помощи и возмещения расходов, связанных с его представительством, или об отказе в удовлетворении ходатайства, которое обжалованию, пересмотру по ходатайству прокурора не подлежит. Доводы о несогласии с вынесенным определением могут быть включены в апелляционные жалобу, ходатайство прокурора.</a:t>
            </a:r>
          </a:p>
          <a:p>
            <a:pPr algn="just"/>
            <a:r>
              <a:rPr lang="ru-RU" sz="1400" b="1" dirty="0"/>
              <a:t>5. Определение суда об освобождении лица от оплаты юридической помощи и возмещения расходов, связанных с представительством, незамедлительно направляется </a:t>
            </a:r>
            <a:r>
              <a:rPr lang="ru-RU" sz="1400" b="1" dirty="0">
                <a:solidFill>
                  <a:srgbClr val="C00000"/>
                </a:solidFill>
              </a:rPr>
              <a:t>в письменном виде или в форме электронного документа через единую информационную систему юридической помощи </a:t>
            </a:r>
            <a:r>
              <a:rPr lang="ru-RU" sz="1400" b="1" dirty="0"/>
              <a:t>в территориальную коллегию адвокатов </a:t>
            </a:r>
            <a:r>
              <a:rPr lang="ru-RU" sz="1400" b="1" dirty="0">
                <a:solidFill>
                  <a:srgbClr val="C00000"/>
                </a:solidFill>
              </a:rPr>
              <a:t>и соответствующую палату юридических консультантов</a:t>
            </a:r>
            <a:r>
              <a:rPr lang="ru-RU" sz="1400" b="1" dirty="0">
                <a:solidFill>
                  <a:srgbClr val="FF0000"/>
                </a:solidFill>
              </a:rPr>
              <a:t> </a:t>
            </a:r>
            <a:r>
              <a:rPr lang="ru-RU" sz="1400" b="1" dirty="0"/>
              <a:t>по месту нахождения суда, рассматривающего гражданское дело, которые в установленный судом срок обязаны обеспечить участие адвоката </a:t>
            </a:r>
            <a:r>
              <a:rPr lang="ru-RU" sz="1400" b="1" dirty="0">
                <a:solidFill>
                  <a:srgbClr val="C00000"/>
                </a:solidFill>
              </a:rPr>
              <a:t>или юридического консультанта </a:t>
            </a:r>
            <a:r>
              <a:rPr lang="ru-RU" sz="1400" b="1" dirty="0"/>
              <a:t>в суде.».</a:t>
            </a:r>
          </a:p>
        </p:txBody>
      </p:sp>
    </p:spTree>
    <p:extLst>
      <p:ext uri="{BB962C8B-B14F-4D97-AF65-F5344CB8AC3E}">
        <p14:creationId xmlns:p14="http://schemas.microsoft.com/office/powerpoint/2010/main" val="42805553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11894" y="753396"/>
            <a:ext cx="8977433" cy="830997"/>
          </a:xfrm>
          <a:prstGeom prst="rect">
            <a:avLst/>
          </a:prstGeom>
          <a:noFill/>
        </p:spPr>
        <p:txBody>
          <a:bodyPr wrap="square" rtlCol="0">
            <a:spAutoFit/>
          </a:bodyPr>
          <a:lstStyle/>
          <a:p>
            <a:pPr algn="just"/>
            <a:r>
              <a:rPr lang="ru-RU" sz="1600" b="1" dirty="0"/>
              <a:t>Закон Республики Казахстан от 27 июня 2022 года № 129-VII «О внесении изменений и дополнений в некоторые законодательные акты Республики Казахстан по вопросам улучшения качества жизни лиц с инвалидностью»</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11894" y="2101489"/>
            <a:ext cx="9096380" cy="2862322"/>
          </a:xfrm>
          <a:prstGeom prst="rect">
            <a:avLst/>
          </a:prstGeom>
          <a:noFill/>
        </p:spPr>
        <p:txBody>
          <a:bodyPr wrap="square" rtlCol="0">
            <a:spAutoFit/>
          </a:bodyPr>
          <a:lstStyle/>
          <a:p>
            <a:pPr algn="just"/>
            <a:r>
              <a:rPr lang="ru-RU" sz="2000" b="1" dirty="0"/>
              <a:t>часть </a:t>
            </a:r>
            <a:r>
              <a:rPr lang="ru-RU" sz="2000" b="1" dirty="0" smtClean="0"/>
              <a:t>третью статьи 14 </a:t>
            </a:r>
            <a:r>
              <a:rPr lang="ru-RU" sz="2000" b="1" dirty="0"/>
              <a:t>изложить в следующей редакции:</a:t>
            </a:r>
          </a:p>
          <a:p>
            <a:pPr algn="just"/>
            <a:r>
              <a:rPr lang="ru-RU" sz="2000" b="1" dirty="0"/>
              <a:t>«3. Участвующим в деле лицам, не владеющим или недостаточно владеющим языком, на котором ведется производство по делу, разъясняется и обеспечивается право делать заявления, давать объяснения и показания, заявлять ходатайства, подавать жалобы, оспаривать судебные акты, знакомиться с материалами дела, выступать в суде на родном языке или другом языке, которым они владеют; бесплатно пользоваться услугами переводчика, </a:t>
            </a:r>
            <a:r>
              <a:rPr lang="ru-RU" sz="2000" b="1" dirty="0">
                <a:solidFill>
                  <a:srgbClr val="C00000"/>
                </a:solidFill>
              </a:rPr>
              <a:t>специалиста жестового языка для лиц, имеющих инвалидность по слуху,</a:t>
            </a:r>
            <a:r>
              <a:rPr lang="ru-RU" sz="2000" b="1" dirty="0">
                <a:solidFill>
                  <a:srgbClr val="FF0000"/>
                </a:solidFill>
              </a:rPr>
              <a:t> </a:t>
            </a:r>
            <a:r>
              <a:rPr lang="ru-RU" sz="2000" b="1" dirty="0"/>
              <a:t>в порядке, установленном настоящим Кодексом.»;</a:t>
            </a:r>
          </a:p>
        </p:txBody>
      </p:sp>
    </p:spTree>
    <p:extLst>
      <p:ext uri="{BB962C8B-B14F-4D97-AF65-F5344CB8AC3E}">
        <p14:creationId xmlns:p14="http://schemas.microsoft.com/office/powerpoint/2010/main" val="1010421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1" y="0"/>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88414" y="768264"/>
            <a:ext cx="8084085" cy="830997"/>
          </a:xfrm>
          <a:prstGeom prst="rect">
            <a:avLst/>
          </a:prstGeom>
          <a:noFill/>
        </p:spPr>
        <p:txBody>
          <a:bodyPr wrap="square" rtlCol="0">
            <a:spAutoFit/>
          </a:bodyPr>
          <a:lstStyle/>
          <a:p>
            <a:pPr algn="just"/>
            <a:r>
              <a:rPr lang="ru-RU" sz="1600" b="1" dirty="0"/>
              <a:t>Закон Республики Казахстан от 27 июня 2022 года № 129-VII «О внесении изменений и дополнений в некоторые законодательные акты Республики Казахстан по вопросам улучшения качества жизни лиц с инвалидностью»</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343355" y="1697867"/>
            <a:ext cx="9187222" cy="3539430"/>
          </a:xfrm>
          <a:prstGeom prst="rect">
            <a:avLst/>
          </a:prstGeom>
          <a:noFill/>
        </p:spPr>
        <p:txBody>
          <a:bodyPr wrap="square" rtlCol="0">
            <a:spAutoFit/>
          </a:bodyPr>
          <a:lstStyle/>
          <a:p>
            <a:pPr algn="just"/>
            <a:r>
              <a:rPr lang="ru-RU" sz="1600" b="1" dirty="0" smtClean="0">
                <a:solidFill>
                  <a:srgbClr val="C00000"/>
                </a:solidFill>
              </a:rPr>
              <a:t>статью 46 дополнить </a:t>
            </a:r>
            <a:r>
              <a:rPr lang="ru-RU" sz="1600" b="1" dirty="0">
                <a:solidFill>
                  <a:srgbClr val="C00000"/>
                </a:solidFill>
              </a:rPr>
              <a:t>частью 1-1 следующего содержания:</a:t>
            </a:r>
          </a:p>
          <a:p>
            <a:pPr algn="just"/>
            <a:r>
              <a:rPr lang="ru-RU" sz="1600" b="1" dirty="0">
                <a:solidFill>
                  <a:srgbClr val="C00000"/>
                </a:solidFill>
              </a:rPr>
              <a:t>«1-1. Лица, участвующие в деле, имеющие инвалидность по слуху и (или) зрению, с полной потерей речи вправе пользоваться правами, указанными в части первой настоящей статьи, с помощью услуг переводчика, а также с использованием </a:t>
            </a:r>
            <a:r>
              <a:rPr lang="ru-RU" sz="1600" b="1" dirty="0" err="1">
                <a:solidFill>
                  <a:srgbClr val="C00000"/>
                </a:solidFill>
              </a:rPr>
              <a:t>сурдотехнических</a:t>
            </a:r>
            <a:r>
              <a:rPr lang="ru-RU" sz="1600" b="1" dirty="0">
                <a:solidFill>
                  <a:srgbClr val="C00000"/>
                </a:solidFill>
              </a:rPr>
              <a:t>, </a:t>
            </a:r>
            <a:r>
              <a:rPr lang="ru-RU" sz="1600" b="1" dirty="0" err="1">
                <a:solidFill>
                  <a:srgbClr val="C00000"/>
                </a:solidFill>
              </a:rPr>
              <a:t>тифлотехнических</a:t>
            </a:r>
            <a:r>
              <a:rPr lang="ru-RU" sz="1600" b="1" dirty="0">
                <a:solidFill>
                  <a:srgbClr val="C00000"/>
                </a:solidFill>
              </a:rPr>
              <a:t> средств</a:t>
            </a:r>
            <a:r>
              <a:rPr lang="ru-RU" sz="1600" b="1" dirty="0" smtClean="0">
                <a:solidFill>
                  <a:srgbClr val="C00000"/>
                </a:solidFill>
              </a:rPr>
              <a:t>.»;</a:t>
            </a:r>
          </a:p>
          <a:p>
            <a:pPr algn="just"/>
            <a:endParaRPr lang="ru-RU" sz="1600" b="1" dirty="0"/>
          </a:p>
          <a:p>
            <a:pPr algn="just"/>
            <a:r>
              <a:rPr lang="ru-RU" sz="1600" b="1" dirty="0" smtClean="0"/>
              <a:t>часть первую статьи 56-4 </a:t>
            </a:r>
            <a:r>
              <a:rPr lang="ru-RU" sz="1600" b="1" dirty="0"/>
              <a:t>изложить в следующей редакции:</a:t>
            </a:r>
          </a:p>
          <a:p>
            <a:pPr algn="just"/>
            <a:r>
              <a:rPr lang="ru-RU" sz="1600" b="1" dirty="0"/>
              <a:t>«1. В качестве переводчика вызывается не заинтересованное в деле лицо, владеющее языками, знание которых необходимо для перевода, </a:t>
            </a:r>
            <a:r>
              <a:rPr lang="ru-RU" sz="1600" b="1" dirty="0">
                <a:solidFill>
                  <a:srgbClr val="C00000"/>
                </a:solidFill>
              </a:rPr>
              <a:t>в том числе языком жестов и (или) азбукой Брайля, </a:t>
            </a:r>
            <a:r>
              <a:rPr lang="ru-RU" sz="1600" b="1" dirty="0"/>
              <a:t>и привлеченное для участия в процессуальных действиях в случаях, когда лицо, участвующее в деле, а также свидетель, эксперт, специалист не владеют языком, на котором ведется производство по делу, а равно для перевода письменных документов</a:t>
            </a:r>
            <a:r>
              <a:rPr lang="ru-RU" sz="1600" b="1" dirty="0" smtClean="0"/>
              <a:t>.»;</a:t>
            </a:r>
          </a:p>
          <a:p>
            <a:pPr algn="just"/>
            <a:endParaRPr lang="ru-RU" sz="1600" b="1" dirty="0"/>
          </a:p>
          <a:p>
            <a:pPr algn="just"/>
            <a:r>
              <a:rPr lang="ru-RU" sz="1600" b="1" dirty="0" smtClean="0"/>
              <a:t>в </a:t>
            </a:r>
            <a:r>
              <a:rPr lang="ru-RU" sz="1600" b="1" dirty="0"/>
              <a:t>подпункте 3) части </a:t>
            </a:r>
            <a:r>
              <a:rPr lang="ru-RU" sz="1600" b="1" dirty="0" smtClean="0"/>
              <a:t>первой статьи 112 </a:t>
            </a:r>
            <a:r>
              <a:rPr lang="ru-RU" sz="1600" b="1" dirty="0"/>
              <a:t>слова «инвалидами I и II» заменить словами </a:t>
            </a:r>
            <a:r>
              <a:rPr lang="ru-RU" sz="1600" b="1" dirty="0">
                <a:solidFill>
                  <a:srgbClr val="C00000"/>
                </a:solidFill>
              </a:rPr>
              <a:t>«лицами с инвалидностью первой и второй».</a:t>
            </a:r>
          </a:p>
        </p:txBody>
      </p:sp>
    </p:spTree>
    <p:extLst>
      <p:ext uri="{BB962C8B-B14F-4D97-AF65-F5344CB8AC3E}">
        <p14:creationId xmlns:p14="http://schemas.microsoft.com/office/powerpoint/2010/main" val="1860762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31180" y="668838"/>
            <a:ext cx="8928410" cy="738664"/>
          </a:xfrm>
          <a:prstGeom prst="rect">
            <a:avLst/>
          </a:prstGeom>
          <a:noFill/>
        </p:spPr>
        <p:txBody>
          <a:bodyPr wrap="square" rtlCol="0">
            <a:spAutoFit/>
          </a:bodyPr>
          <a:lstStyle/>
          <a:p>
            <a:pPr algn="just"/>
            <a:r>
              <a:rPr lang="ru-RU" sz="1400" b="1" dirty="0"/>
              <a:t>Закон Республики Казахстан от 12 июля 2022 года № 138-VII «О внесении изменений и дополнений в некоторые законодательные акты Республики Казахстан по вопросам регулирования и развития страхового рынка и рынка ценных бумаг, банковской деятельности» </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98371" y="1471703"/>
            <a:ext cx="9232205" cy="3970318"/>
          </a:xfrm>
          <a:prstGeom prst="rect">
            <a:avLst/>
          </a:prstGeom>
          <a:noFill/>
        </p:spPr>
        <p:txBody>
          <a:bodyPr wrap="square" rtlCol="0">
            <a:spAutoFit/>
          </a:bodyPr>
          <a:lstStyle/>
          <a:p>
            <a:pPr algn="just"/>
            <a:r>
              <a:rPr lang="ru-RU" sz="1800" b="1" dirty="0"/>
              <a:t>часть </a:t>
            </a:r>
            <a:r>
              <a:rPr lang="ru-RU" sz="1800" b="1" dirty="0" smtClean="0"/>
              <a:t>вторую статьи 155 </a:t>
            </a:r>
            <a:r>
              <a:rPr lang="ru-RU" sz="1800" b="1" dirty="0"/>
              <a:t>дополнить абзацем четвертым следующего содержания:</a:t>
            </a:r>
          </a:p>
          <a:p>
            <a:pPr algn="just"/>
            <a:r>
              <a:rPr lang="ru-RU" sz="1800" b="1" dirty="0">
                <a:solidFill>
                  <a:srgbClr val="C00000"/>
                </a:solidFill>
              </a:rPr>
              <a:t>«Не допускается принятие мер по обеспечению иска в отношении зачета требований и (или) ликвидационного </a:t>
            </a:r>
            <a:r>
              <a:rPr lang="ru-RU" sz="1800" b="1" dirty="0" err="1">
                <a:solidFill>
                  <a:srgbClr val="C00000"/>
                </a:solidFill>
              </a:rPr>
              <a:t>неттинга</a:t>
            </a:r>
            <a:r>
              <a:rPr lang="ru-RU" sz="1800" b="1" dirty="0">
                <a:solidFill>
                  <a:srgbClr val="C00000"/>
                </a:solidFill>
              </a:rPr>
              <a:t> по сделке (сделкам) в рамках генерального финансового соглашения</a:t>
            </a:r>
            <a:r>
              <a:rPr lang="ru-RU" sz="1800" b="1" dirty="0" smtClean="0">
                <a:solidFill>
                  <a:srgbClr val="C00000"/>
                </a:solidFill>
              </a:rPr>
              <a:t>.»;</a:t>
            </a:r>
          </a:p>
          <a:p>
            <a:pPr algn="just"/>
            <a:endParaRPr lang="ru-RU" sz="1800" b="1" dirty="0"/>
          </a:p>
          <a:p>
            <a:pPr algn="just"/>
            <a:r>
              <a:rPr lang="ru-RU" sz="1800" b="1" dirty="0" smtClean="0"/>
              <a:t> </a:t>
            </a:r>
            <a:r>
              <a:rPr lang="ru-RU" sz="1800" b="1" dirty="0"/>
              <a:t>абзац второй подпункта 1) части </a:t>
            </a:r>
            <a:r>
              <a:rPr lang="ru-RU" sz="1800" b="1" dirty="0" smtClean="0"/>
              <a:t>первой статьи 156 </a:t>
            </a:r>
            <a:r>
              <a:rPr lang="ru-RU" sz="1800" b="1" dirty="0"/>
              <a:t>после слова «взыскателей» дополнить словами «, </a:t>
            </a:r>
            <a:r>
              <a:rPr lang="ru-RU" sz="1800" b="1" dirty="0">
                <a:solidFill>
                  <a:srgbClr val="C00000"/>
                </a:solidFill>
              </a:rPr>
              <a:t>на деньги, находящиеся на банковских счетах, предназначенных для учета денег клиентов управляющего инвестиционным портфелем, по неисполненным обязательствам данного управляющего инвестиционным портфелем, на деньги, находящиеся на банковских счетах, предназначенных для учета денег клиентов лица, осуществляющего функции номинального держателя, по неисполненным обязательствам данного лица, осуществляющего функции номинального держателя, на деньги, находящиеся на банковских счетах, для осуществления клиринговой деятельности по сделкам с финансовыми инструментами».</a:t>
            </a:r>
          </a:p>
        </p:txBody>
      </p:sp>
    </p:spTree>
    <p:extLst>
      <p:ext uri="{BB962C8B-B14F-4D97-AF65-F5344CB8AC3E}">
        <p14:creationId xmlns:p14="http://schemas.microsoft.com/office/powerpoint/2010/main" val="3980646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80980" y="783132"/>
            <a:ext cx="8923215" cy="738664"/>
          </a:xfrm>
          <a:prstGeom prst="rect">
            <a:avLst/>
          </a:prstGeom>
          <a:noFill/>
        </p:spPr>
        <p:txBody>
          <a:bodyPr wrap="square" rtlCol="0">
            <a:spAutoFit/>
          </a:bodyPr>
          <a:lstStyle/>
          <a:p>
            <a:pPr algn="just"/>
            <a:r>
              <a:rPr lang="ru-RU" sz="1400" b="1" dirty="0"/>
              <a:t>Закон Республики Казахстан от 5 ноября 2022 года № 157-VII ЗРК «О внесении изменений и дополнений в некоторые законодательные акты Республики Казахстан по вопросам реализации Послания Главы государства от 16 марта 2022 года» </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86175" y="1521796"/>
            <a:ext cx="8975254" cy="3477875"/>
          </a:xfrm>
          <a:prstGeom prst="rect">
            <a:avLst/>
          </a:prstGeom>
          <a:noFill/>
        </p:spPr>
        <p:txBody>
          <a:bodyPr wrap="square" rtlCol="0">
            <a:spAutoFit/>
          </a:bodyPr>
          <a:lstStyle/>
          <a:p>
            <a:pPr algn="ctr"/>
            <a:r>
              <a:rPr lang="ru-RU" sz="2000" b="1" i="1" dirty="0" smtClean="0">
                <a:solidFill>
                  <a:srgbClr val="C00000"/>
                </a:solidFill>
              </a:rPr>
              <a:t>введено с </a:t>
            </a:r>
            <a:r>
              <a:rPr lang="ru-RU" sz="2000" b="1" i="1" dirty="0">
                <a:solidFill>
                  <a:srgbClr val="C00000"/>
                </a:solidFill>
              </a:rPr>
              <a:t>1 января 2023 </a:t>
            </a:r>
            <a:r>
              <a:rPr lang="ru-RU" sz="2000" b="1" i="1" dirty="0" smtClean="0">
                <a:solidFill>
                  <a:srgbClr val="C00000"/>
                </a:solidFill>
              </a:rPr>
              <a:t>г.</a:t>
            </a:r>
          </a:p>
          <a:p>
            <a:pPr algn="just"/>
            <a:endParaRPr lang="ru-RU" sz="2000" b="1" dirty="0" smtClean="0">
              <a:solidFill>
                <a:srgbClr val="FF0000"/>
              </a:solidFill>
            </a:endParaRPr>
          </a:p>
          <a:p>
            <a:pPr algn="just"/>
            <a:r>
              <a:rPr lang="ru-RU" sz="2000" b="1" dirty="0" smtClean="0"/>
              <a:t>в части второй статьи 1 слово «Совета» заменить словом «</a:t>
            </a:r>
            <a:r>
              <a:rPr lang="ru-RU" sz="2000" b="1" dirty="0" smtClean="0">
                <a:solidFill>
                  <a:srgbClr val="C00000"/>
                </a:solidFill>
              </a:rPr>
              <a:t>Суда»</a:t>
            </a:r>
            <a:r>
              <a:rPr lang="ru-RU" sz="2000" b="1" dirty="0" smtClean="0"/>
              <a:t>;</a:t>
            </a:r>
          </a:p>
          <a:p>
            <a:pPr marL="457200" indent="-457200" algn="just">
              <a:buAutoNum type="arabicParenR"/>
            </a:pPr>
            <a:endParaRPr lang="ru-RU" sz="2000" b="1" dirty="0"/>
          </a:p>
          <a:p>
            <a:pPr algn="just"/>
            <a:r>
              <a:rPr lang="ru-RU" sz="2000" b="1" dirty="0" smtClean="0"/>
              <a:t>в </a:t>
            </a:r>
            <a:r>
              <a:rPr lang="ru-RU" sz="2000" b="1" dirty="0"/>
              <a:t>части </a:t>
            </a:r>
            <a:r>
              <a:rPr lang="ru-RU" sz="2000" b="1" dirty="0" smtClean="0"/>
              <a:t>второй статьи 6:</a:t>
            </a:r>
            <a:endParaRPr lang="ru-RU" sz="2000" b="1" dirty="0"/>
          </a:p>
          <a:p>
            <a:pPr algn="just"/>
            <a:r>
              <a:rPr lang="ru-RU" sz="2000" b="1" dirty="0"/>
              <a:t>слова «Конституционный Совет» заменить словами «Конституционный </a:t>
            </a:r>
            <a:r>
              <a:rPr lang="ru-RU" sz="2000" b="1" dirty="0">
                <a:solidFill>
                  <a:srgbClr val="C00000"/>
                </a:solidFill>
              </a:rPr>
              <a:t>Суд»</a:t>
            </a:r>
            <a:r>
              <a:rPr lang="ru-RU" sz="2000" b="1" dirty="0"/>
              <a:t>;</a:t>
            </a:r>
          </a:p>
          <a:p>
            <a:pPr algn="just"/>
            <a:r>
              <a:rPr lang="ru-RU" sz="2000" b="1" dirty="0"/>
              <a:t>слова «Конституционного Совета» заменить словами «Конституционного </a:t>
            </a:r>
            <a:r>
              <a:rPr lang="ru-RU" sz="2000" b="1" dirty="0">
                <a:solidFill>
                  <a:srgbClr val="C00000"/>
                </a:solidFill>
              </a:rPr>
              <a:t>Суда Республики Казахстан</a:t>
            </a:r>
            <a:r>
              <a:rPr lang="ru-RU" sz="2000" b="1" dirty="0" smtClean="0">
                <a:solidFill>
                  <a:srgbClr val="C00000"/>
                </a:solidFill>
              </a:rPr>
              <a:t>»;</a:t>
            </a:r>
          </a:p>
          <a:p>
            <a:pPr algn="just"/>
            <a:endParaRPr lang="ru-RU" sz="2000" b="1" dirty="0"/>
          </a:p>
          <a:p>
            <a:pPr algn="just"/>
            <a:r>
              <a:rPr lang="ru-RU" sz="2000" b="1" dirty="0" smtClean="0"/>
              <a:t>в </a:t>
            </a:r>
            <a:r>
              <a:rPr lang="ru-RU" sz="2000" b="1" dirty="0"/>
              <a:t>абзаце втором части </a:t>
            </a:r>
            <a:r>
              <a:rPr lang="ru-RU" sz="2000" b="1" dirty="0" smtClean="0"/>
              <a:t>второй статьи 21 </a:t>
            </a:r>
            <a:r>
              <a:rPr lang="ru-RU" sz="2000" b="1" dirty="0"/>
              <a:t>слово «Советом» заменить словом «</a:t>
            </a:r>
            <a:r>
              <a:rPr lang="ru-RU" sz="2000" b="1" dirty="0">
                <a:solidFill>
                  <a:srgbClr val="C00000"/>
                </a:solidFill>
              </a:rPr>
              <a:t>Судом»;</a:t>
            </a:r>
          </a:p>
        </p:txBody>
      </p:sp>
    </p:spTree>
    <p:extLst>
      <p:ext uri="{BB962C8B-B14F-4D97-AF65-F5344CB8AC3E}">
        <p14:creationId xmlns:p14="http://schemas.microsoft.com/office/powerpoint/2010/main" val="29497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81985" y="743639"/>
            <a:ext cx="8899908" cy="830997"/>
          </a:xfrm>
          <a:prstGeom prst="rect">
            <a:avLst/>
          </a:prstGeom>
          <a:noFill/>
        </p:spPr>
        <p:txBody>
          <a:bodyPr wrap="square" rtlCol="0">
            <a:spAutoFit/>
          </a:bodyPr>
          <a:lstStyle/>
          <a:p>
            <a:pPr algn="just"/>
            <a:r>
              <a:rPr lang="ru-RU" sz="1600" b="1" dirty="0"/>
              <a:t>Закон Республики Казахстан от 5 ноября 2022 года № 157-VII ЗРК «О внесении изменений и дополнений в некоторые законодательные акты Республики Казахстан по вопросам реализации Послания Главы государства от 16 марта 2022 года»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61922" y="1907639"/>
            <a:ext cx="8919971" cy="3539430"/>
          </a:xfrm>
          <a:prstGeom prst="rect">
            <a:avLst/>
          </a:prstGeom>
          <a:noFill/>
        </p:spPr>
        <p:txBody>
          <a:bodyPr wrap="square" rtlCol="0">
            <a:spAutoFit/>
          </a:bodyPr>
          <a:lstStyle/>
          <a:p>
            <a:pPr algn="just"/>
            <a:r>
              <a:rPr lang="ru-RU" sz="1600" b="1" dirty="0"/>
              <a:t>в абзаце первом части </a:t>
            </a:r>
            <a:r>
              <a:rPr lang="ru-RU" sz="1600" b="1" dirty="0" smtClean="0"/>
              <a:t>1-2 статьи 27 </a:t>
            </a:r>
            <a:r>
              <a:rPr lang="ru-RU" sz="1600" b="1" dirty="0"/>
              <a:t>слова «</a:t>
            </a:r>
            <a:r>
              <a:rPr lang="ru-RU" sz="1600" b="1" dirty="0">
                <a:solidFill>
                  <a:srgbClr val="C00000"/>
                </a:solidFill>
              </a:rPr>
              <a:t>города </a:t>
            </a:r>
            <a:r>
              <a:rPr lang="ru-RU" sz="1600" b="1" dirty="0" err="1">
                <a:solidFill>
                  <a:srgbClr val="C00000"/>
                </a:solidFill>
              </a:rPr>
              <a:t>Нур</a:t>
            </a:r>
            <a:r>
              <a:rPr lang="ru-RU" sz="1600" b="1" dirty="0">
                <a:solidFill>
                  <a:srgbClr val="C00000"/>
                </a:solidFill>
              </a:rPr>
              <a:t>-Султана</a:t>
            </a:r>
            <a:r>
              <a:rPr lang="ru-RU" sz="1600" b="1" dirty="0"/>
              <a:t>» заменить словом </a:t>
            </a:r>
            <a:r>
              <a:rPr lang="ru-RU" sz="1600" b="1" dirty="0">
                <a:solidFill>
                  <a:srgbClr val="C00000"/>
                </a:solidFill>
              </a:rPr>
              <a:t>«столицы</a:t>
            </a:r>
            <a:r>
              <a:rPr lang="ru-RU" sz="1600" b="1" dirty="0" smtClean="0">
                <a:solidFill>
                  <a:srgbClr val="C00000"/>
                </a:solidFill>
              </a:rPr>
              <a:t>»;</a:t>
            </a:r>
          </a:p>
          <a:p>
            <a:pPr algn="just"/>
            <a:endParaRPr lang="ru-RU" sz="1600" b="1" dirty="0"/>
          </a:p>
          <a:p>
            <a:pPr algn="just"/>
            <a:r>
              <a:rPr lang="ru-RU" sz="1600" b="1" dirty="0" smtClean="0"/>
              <a:t>часть третью статьи 148 </a:t>
            </a:r>
            <a:r>
              <a:rPr lang="ru-RU" sz="1600" b="1" dirty="0"/>
              <a:t>после слов «подачи иска в интересах» </a:t>
            </a:r>
            <a:r>
              <a:rPr lang="ru-RU" sz="1600" b="1" dirty="0">
                <a:solidFill>
                  <a:srgbClr val="C00000"/>
                </a:solidFill>
              </a:rPr>
              <a:t>дополнить словами «несовершеннолетнего или</a:t>
            </a:r>
            <a:r>
              <a:rPr lang="ru-RU" sz="1600" b="1" dirty="0" smtClean="0">
                <a:solidFill>
                  <a:srgbClr val="C00000"/>
                </a:solidFill>
              </a:rPr>
              <a:t>»;</a:t>
            </a:r>
          </a:p>
          <a:p>
            <a:pPr algn="just"/>
            <a:endParaRPr lang="ru-RU" sz="1600" b="1" dirty="0"/>
          </a:p>
          <a:p>
            <a:pPr algn="just"/>
            <a:r>
              <a:rPr lang="ru-RU" sz="1600" b="1" dirty="0" smtClean="0"/>
              <a:t>В статьи 219 слова </a:t>
            </a:r>
            <a:r>
              <a:rPr lang="ru-RU" sz="1600" b="1" dirty="0">
                <a:solidFill>
                  <a:srgbClr val="C00000"/>
                </a:solidFill>
              </a:rPr>
              <a:t>«, которое приобщается к материалам гражданского дела» исключить</a:t>
            </a:r>
            <a:r>
              <a:rPr lang="ru-RU" sz="1600" b="1" dirty="0" smtClean="0">
                <a:solidFill>
                  <a:srgbClr val="C00000"/>
                </a:solidFill>
              </a:rPr>
              <a:t>;</a:t>
            </a:r>
          </a:p>
          <a:p>
            <a:pPr algn="just"/>
            <a:endParaRPr lang="ru-RU" sz="1600" b="1" dirty="0" smtClean="0">
              <a:solidFill>
                <a:srgbClr val="C00000"/>
              </a:solidFill>
            </a:endParaRPr>
          </a:p>
          <a:p>
            <a:pPr algn="just"/>
            <a:endParaRPr lang="ru-RU" sz="1600" b="1" dirty="0" smtClean="0">
              <a:solidFill>
                <a:srgbClr val="C00000"/>
              </a:solidFill>
            </a:endParaRPr>
          </a:p>
          <a:p>
            <a:pPr algn="ctr"/>
            <a:r>
              <a:rPr lang="ru-RU" sz="1600" b="1" i="1" dirty="0" smtClean="0">
                <a:solidFill>
                  <a:srgbClr val="C00000"/>
                </a:solidFill>
              </a:rPr>
              <a:t>введено в действие с </a:t>
            </a:r>
            <a:r>
              <a:rPr lang="ru-RU" sz="1600" b="1" i="1" dirty="0">
                <a:solidFill>
                  <a:srgbClr val="C00000"/>
                </a:solidFill>
              </a:rPr>
              <a:t>1 января 2023 г.</a:t>
            </a:r>
            <a:endParaRPr lang="ru-RU" sz="1600" b="1" dirty="0">
              <a:solidFill>
                <a:srgbClr val="C00000"/>
              </a:solidFill>
            </a:endParaRPr>
          </a:p>
          <a:p>
            <a:pPr algn="just"/>
            <a:r>
              <a:rPr lang="ru-RU" sz="1600" b="1" dirty="0" smtClean="0"/>
              <a:t>в </a:t>
            </a:r>
            <a:r>
              <a:rPr lang="ru-RU" sz="1600" b="1" dirty="0"/>
              <a:t>подпункте 5) части </a:t>
            </a:r>
            <a:r>
              <a:rPr lang="ru-RU" sz="1600" b="1" dirty="0" smtClean="0"/>
              <a:t>первой статьи 272:</a:t>
            </a:r>
            <a:endParaRPr lang="ru-RU" sz="1600" b="1" dirty="0"/>
          </a:p>
          <a:p>
            <a:pPr algn="just"/>
            <a:r>
              <a:rPr lang="ru-RU" sz="1600" b="1" dirty="0"/>
              <a:t>слово «Совет» заменить словом «</a:t>
            </a:r>
            <a:r>
              <a:rPr lang="ru-RU" sz="1600" b="1" dirty="0">
                <a:solidFill>
                  <a:srgbClr val="C00000"/>
                </a:solidFill>
              </a:rPr>
              <a:t>Суд»;</a:t>
            </a:r>
          </a:p>
          <a:p>
            <a:pPr algn="just"/>
            <a:r>
              <a:rPr lang="ru-RU" sz="1600" b="1" dirty="0"/>
              <a:t>слово «Советом» заменить словами «</a:t>
            </a:r>
            <a:r>
              <a:rPr lang="ru-RU" sz="1600" b="1" dirty="0">
                <a:solidFill>
                  <a:srgbClr val="C00000"/>
                </a:solidFill>
              </a:rPr>
              <a:t>Судом Республики Казахстан</a:t>
            </a:r>
            <a:r>
              <a:rPr lang="ru-RU" sz="1600" b="1" dirty="0" smtClean="0">
                <a:solidFill>
                  <a:srgbClr val="C00000"/>
                </a:solidFill>
              </a:rPr>
              <a:t>»;</a:t>
            </a:r>
          </a:p>
          <a:p>
            <a:pPr algn="just"/>
            <a:endParaRPr lang="ru-RU" sz="1600" b="1" dirty="0"/>
          </a:p>
          <a:p>
            <a:pPr algn="just"/>
            <a:r>
              <a:rPr lang="ru-RU" sz="1600" b="1" dirty="0" smtClean="0"/>
              <a:t>в </a:t>
            </a:r>
            <a:r>
              <a:rPr lang="ru-RU" sz="1600" b="1" dirty="0"/>
              <a:t>подпункте 4</a:t>
            </a:r>
            <a:r>
              <a:rPr lang="ru-RU" sz="1600" b="1" dirty="0" smtClean="0"/>
              <a:t>) статьи 274 </a:t>
            </a:r>
            <a:r>
              <a:rPr lang="ru-RU" sz="1600" b="1" dirty="0"/>
              <a:t>слово «Совета» заменить словом «</a:t>
            </a:r>
            <a:r>
              <a:rPr lang="ru-RU" sz="1600" b="1" dirty="0">
                <a:solidFill>
                  <a:srgbClr val="C00000"/>
                </a:solidFill>
              </a:rPr>
              <a:t>Суда</a:t>
            </a:r>
            <a:r>
              <a:rPr lang="ru-RU" sz="1600" b="1" dirty="0" smtClean="0"/>
              <a:t>»;</a:t>
            </a:r>
            <a:endParaRPr lang="ru-RU" sz="2000" dirty="0"/>
          </a:p>
        </p:txBody>
      </p:sp>
    </p:spTree>
    <p:extLst>
      <p:ext uri="{BB962C8B-B14F-4D97-AF65-F5344CB8AC3E}">
        <p14:creationId xmlns:p14="http://schemas.microsoft.com/office/powerpoint/2010/main" val="15042548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71413" y="834188"/>
            <a:ext cx="8848874" cy="830997"/>
          </a:xfrm>
          <a:prstGeom prst="rect">
            <a:avLst/>
          </a:prstGeom>
          <a:noFill/>
        </p:spPr>
        <p:txBody>
          <a:bodyPr wrap="square" rtlCol="0">
            <a:spAutoFit/>
          </a:bodyPr>
          <a:lstStyle/>
          <a:p>
            <a:pPr algn="just"/>
            <a:r>
              <a:rPr lang="ru-RU" sz="1600" b="1" dirty="0"/>
              <a:t>Закон Республики Казахстан от 5 ноября 2022 года № 157-VII ЗРК «О внесении изменений и дополнений в некоторые законодательные акты Республики Казахстан по вопросам реализации Послания Главы государства от 16 марта 2022 года»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50117" y="2125908"/>
            <a:ext cx="8870170" cy="3170099"/>
          </a:xfrm>
          <a:prstGeom prst="rect">
            <a:avLst/>
          </a:prstGeom>
          <a:noFill/>
        </p:spPr>
        <p:txBody>
          <a:bodyPr wrap="square" rtlCol="0">
            <a:spAutoFit/>
          </a:bodyPr>
          <a:lstStyle/>
          <a:p>
            <a:pPr algn="just"/>
            <a:r>
              <a:rPr lang="ru-RU" sz="2000" b="1" dirty="0"/>
              <a:t>в абзаце </a:t>
            </a:r>
            <a:r>
              <a:rPr lang="ru-RU" sz="2000" b="1" dirty="0" smtClean="0"/>
              <a:t>втором статьи 402 </a:t>
            </a:r>
            <a:r>
              <a:rPr lang="ru-RU" sz="2000" b="1" dirty="0"/>
              <a:t>слова «</a:t>
            </a:r>
            <a:r>
              <a:rPr lang="ru-RU" sz="2000" b="1" dirty="0">
                <a:solidFill>
                  <a:srgbClr val="C00000"/>
                </a:solidFill>
              </a:rPr>
              <a:t>города </a:t>
            </a:r>
            <a:r>
              <a:rPr lang="ru-RU" sz="2000" b="1" dirty="0" err="1">
                <a:solidFill>
                  <a:srgbClr val="C00000"/>
                </a:solidFill>
              </a:rPr>
              <a:t>Нур</a:t>
            </a:r>
            <a:r>
              <a:rPr lang="ru-RU" sz="2000" b="1" dirty="0">
                <a:solidFill>
                  <a:srgbClr val="C00000"/>
                </a:solidFill>
              </a:rPr>
              <a:t>-Султана</a:t>
            </a:r>
            <a:r>
              <a:rPr lang="ru-RU" sz="2000" b="1" dirty="0"/>
              <a:t>» заменить словом «</a:t>
            </a:r>
            <a:r>
              <a:rPr lang="ru-RU" sz="2000" b="1" dirty="0">
                <a:solidFill>
                  <a:srgbClr val="C00000"/>
                </a:solidFill>
              </a:rPr>
              <a:t>столицы</a:t>
            </a:r>
            <a:r>
              <a:rPr lang="ru-RU" sz="2000" b="1" dirty="0" smtClean="0"/>
              <a:t>»;</a:t>
            </a:r>
          </a:p>
          <a:p>
            <a:pPr algn="just"/>
            <a:endParaRPr lang="ru-RU" sz="2000" b="1" dirty="0"/>
          </a:p>
          <a:p>
            <a:pPr algn="ctr"/>
            <a:r>
              <a:rPr lang="ru-RU" sz="2000" b="1" i="1" dirty="0" smtClean="0">
                <a:solidFill>
                  <a:srgbClr val="C00000"/>
                </a:solidFill>
              </a:rPr>
              <a:t>введено в действие с </a:t>
            </a:r>
            <a:r>
              <a:rPr lang="ru-RU" sz="2000" b="1" i="1" dirty="0">
                <a:solidFill>
                  <a:srgbClr val="C00000"/>
                </a:solidFill>
              </a:rPr>
              <a:t>1 января 2023 г</a:t>
            </a:r>
            <a:r>
              <a:rPr lang="ru-RU" sz="2000" b="1" i="1" dirty="0" smtClean="0">
                <a:solidFill>
                  <a:srgbClr val="C00000"/>
                </a:solidFill>
              </a:rPr>
              <a:t>.</a:t>
            </a:r>
          </a:p>
          <a:p>
            <a:pPr algn="just"/>
            <a:endParaRPr lang="ru-RU" sz="2000" b="1" dirty="0"/>
          </a:p>
          <a:p>
            <a:pPr algn="just"/>
            <a:r>
              <a:rPr lang="ru-RU" sz="2000" b="1" dirty="0" smtClean="0"/>
              <a:t> </a:t>
            </a:r>
            <a:r>
              <a:rPr lang="ru-RU" sz="2000" b="1" dirty="0"/>
              <a:t>в подпункте 3) части </a:t>
            </a:r>
            <a:r>
              <a:rPr lang="ru-RU" sz="2000" b="1" dirty="0" smtClean="0"/>
              <a:t>третьей статьи 455 </a:t>
            </a:r>
            <a:r>
              <a:rPr lang="ru-RU" sz="2000" b="1" dirty="0"/>
              <a:t>слово «Советом» заменить словом «</a:t>
            </a:r>
            <a:r>
              <a:rPr lang="ru-RU" sz="2000" b="1" dirty="0">
                <a:solidFill>
                  <a:srgbClr val="C00000"/>
                </a:solidFill>
              </a:rPr>
              <a:t>Судом</a:t>
            </a:r>
            <a:r>
              <a:rPr lang="ru-RU" sz="2000" b="1" dirty="0" smtClean="0">
                <a:solidFill>
                  <a:srgbClr val="C00000"/>
                </a:solidFill>
              </a:rPr>
              <a:t>»;</a:t>
            </a:r>
          </a:p>
          <a:p>
            <a:pPr algn="just"/>
            <a:endParaRPr lang="ru-RU" sz="2000" b="1" dirty="0"/>
          </a:p>
          <a:p>
            <a:pPr algn="just"/>
            <a:r>
              <a:rPr lang="ru-RU" sz="2000" b="1" dirty="0" smtClean="0"/>
              <a:t>в </a:t>
            </a:r>
            <a:r>
              <a:rPr lang="ru-RU" sz="2000" b="1" dirty="0"/>
              <a:t>подпункте 5</a:t>
            </a:r>
            <a:r>
              <a:rPr lang="ru-RU" sz="2000" b="1" dirty="0" smtClean="0"/>
              <a:t>) статьи 459 </a:t>
            </a:r>
            <a:r>
              <a:rPr lang="ru-RU" sz="2000" b="1" dirty="0"/>
              <a:t>слово «Совета» заменить словом «</a:t>
            </a:r>
            <a:r>
              <a:rPr lang="ru-RU" sz="2000" b="1" dirty="0">
                <a:solidFill>
                  <a:srgbClr val="C00000"/>
                </a:solidFill>
              </a:rPr>
              <a:t>Суда</a:t>
            </a:r>
            <a:r>
              <a:rPr lang="ru-RU" sz="2000" b="1" dirty="0"/>
              <a:t>».</a:t>
            </a:r>
          </a:p>
          <a:p>
            <a:endParaRPr lang="ru-RU" sz="2000" dirty="0"/>
          </a:p>
        </p:txBody>
      </p:sp>
    </p:spTree>
    <p:extLst>
      <p:ext uri="{BB962C8B-B14F-4D97-AF65-F5344CB8AC3E}">
        <p14:creationId xmlns:p14="http://schemas.microsoft.com/office/powerpoint/2010/main" val="1803710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525585" y="876587"/>
            <a:ext cx="8841439" cy="830997"/>
          </a:xfrm>
          <a:prstGeom prst="rect">
            <a:avLst/>
          </a:prstGeom>
          <a:noFill/>
        </p:spPr>
        <p:txBody>
          <a:bodyPr wrap="square" rtlCol="0">
            <a:spAutoFit/>
          </a:bodyPr>
          <a:lstStyle/>
          <a:p>
            <a:pPr algn="just"/>
            <a:r>
              <a:rPr lang="ru-RU" sz="1600" b="1" dirty="0"/>
              <a:t>Закон Республики Казахстан от </a:t>
            </a:r>
            <a:r>
              <a:rPr lang="ru-RU" sz="1600" b="1" dirty="0">
                <a:solidFill>
                  <a:srgbClr val="000000"/>
                </a:solidFill>
                <a:effectLst/>
                <a:latin typeface="Times New Roman" panose="02020603050405020304" pitchFamily="18" charset="0"/>
                <a:ea typeface="Times New Roman" panose="02020603050405020304" pitchFamily="18" charset="0"/>
              </a:rPr>
              <a:t>29 декабря 2022 года № 174-VII ЗРК </a:t>
            </a:r>
            <a:r>
              <a:rPr lang="ru-RU" sz="1600" b="1" dirty="0"/>
              <a:t>«</a:t>
            </a:r>
            <a:r>
              <a:rPr lang="ru-RU"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 внесении изменений и дополнений в некоторые законодательные акты Республики Казахстан по вопросам транспорта и недропользования</a:t>
            </a:r>
            <a:r>
              <a:rPr lang="ru-RU" sz="1600" b="1" dirty="0"/>
              <a:t>»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525585" y="2244144"/>
            <a:ext cx="8715060" cy="1631216"/>
          </a:xfrm>
          <a:prstGeom prst="rect">
            <a:avLst/>
          </a:prstGeom>
          <a:noFill/>
        </p:spPr>
        <p:txBody>
          <a:bodyPr wrap="square" rtlCol="0">
            <a:spAutoFit/>
          </a:bodyPr>
          <a:lstStyle/>
          <a:p>
            <a:pPr indent="254000" algn="ctr"/>
            <a:r>
              <a:rPr lang="ru-RU" sz="20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Вводится в действие с 1 марта 2023 г.</a:t>
            </a:r>
          </a:p>
          <a:p>
            <a:pPr indent="254000" algn="just"/>
            <a:endParaRPr lang="ru-KZ" sz="2000" b="1" dirty="0">
              <a:solidFill>
                <a:srgbClr val="FF0000"/>
              </a:solidFill>
              <a:effectLst/>
              <a:latin typeface="Times New Roman" panose="02020603050405020304" pitchFamily="18" charset="0"/>
              <a:ea typeface="Times New Roman" panose="02020603050405020304" pitchFamily="18" charset="0"/>
            </a:endParaRPr>
          </a:p>
          <a:p>
            <a:pPr indent="254000" algn="just"/>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подпункт 5) части третьей статьи 491</a:t>
            </a:r>
            <a:r>
              <a:rPr lang="ru-RU"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дополнить словами «(удаления затонувшего имущества)».</a:t>
            </a:r>
            <a:endParaRPr lang="ru-KZ" sz="2000" b="1" dirty="0">
              <a:solidFill>
                <a:srgbClr val="C00000"/>
              </a:solidFill>
              <a:effectLst/>
              <a:latin typeface="Times New Roman" panose="02020603050405020304" pitchFamily="18" charset="0"/>
              <a:ea typeface="Times New Roman" panose="02020603050405020304" pitchFamily="18" charset="0"/>
            </a:endParaRPr>
          </a:p>
          <a:p>
            <a:endParaRPr lang="ru-RU" sz="2000" dirty="0"/>
          </a:p>
        </p:txBody>
      </p:sp>
    </p:spTree>
    <p:extLst>
      <p:ext uri="{BB962C8B-B14F-4D97-AF65-F5344CB8AC3E}">
        <p14:creationId xmlns:p14="http://schemas.microsoft.com/office/powerpoint/2010/main" val="4221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50763" y="737120"/>
            <a:ext cx="8737600" cy="738664"/>
          </a:xfrm>
          <a:prstGeom prst="rect">
            <a:avLst/>
          </a:prstGeom>
          <a:noFill/>
        </p:spPr>
        <p:txBody>
          <a:bodyPr wrap="square" rtlCol="0">
            <a:spAutoFit/>
          </a:bodyPr>
          <a:lstStyle/>
          <a:p>
            <a:pPr algn="just"/>
            <a:r>
              <a:rPr lang="ru-RU" sz="14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400" b="1" dirty="0">
              <a:latin typeface="HelveticaNeueCyr" pitchFamily="50" charset="-52"/>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43BD7BC0-D5F0-A14D-8784-945ECEFFEEA6}"/>
              </a:ext>
            </a:extLst>
          </p:cNvPr>
          <p:cNvSpPr txBox="1"/>
          <p:nvPr/>
        </p:nvSpPr>
        <p:spPr>
          <a:xfrm>
            <a:off x="284682" y="1527823"/>
            <a:ext cx="9485344" cy="4016484"/>
          </a:xfrm>
          <a:prstGeom prst="rect">
            <a:avLst/>
          </a:prstGeom>
          <a:noFill/>
        </p:spPr>
        <p:txBody>
          <a:bodyPr wrap="square" rtlCol="0">
            <a:spAutoFit/>
          </a:bodyPr>
          <a:lstStyle/>
          <a:p>
            <a:pPr algn="just"/>
            <a:r>
              <a:rPr lang="ru-RU" sz="1700" b="1" dirty="0" smtClean="0"/>
              <a:t>параграф 3 главы </a:t>
            </a:r>
            <a:r>
              <a:rPr lang="ru-RU" sz="1700" b="1" dirty="0"/>
              <a:t>56 изложить в следующей редакции: </a:t>
            </a:r>
          </a:p>
          <a:p>
            <a:pPr algn="just"/>
            <a:r>
              <a:rPr lang="ru-RU" sz="1700" b="1" dirty="0"/>
              <a:t>«Параграф 3. </a:t>
            </a:r>
            <a:r>
              <a:rPr lang="ru-RU" sz="1700" b="1" dirty="0">
                <a:solidFill>
                  <a:srgbClr val="C00000"/>
                </a:solidFill>
              </a:rPr>
              <a:t>Географическое указание и </a:t>
            </a:r>
            <a:r>
              <a:rPr lang="ru-RU" sz="1700" b="1" dirty="0"/>
              <a:t>наименование места происхождения товара</a:t>
            </a:r>
          </a:p>
          <a:p>
            <a:pPr algn="just"/>
            <a:r>
              <a:rPr lang="ru-RU" sz="1700" b="1" dirty="0"/>
              <a:t>Статья 1033. Условия правовой охраны </a:t>
            </a:r>
            <a:r>
              <a:rPr lang="ru-RU" sz="1700" b="1" dirty="0">
                <a:solidFill>
                  <a:srgbClr val="C00000"/>
                </a:solidFill>
              </a:rPr>
              <a:t>географического указания и </a:t>
            </a:r>
            <a:r>
              <a:rPr lang="ru-RU" sz="1700" b="1" dirty="0"/>
              <a:t>наименования места происхождения товара</a:t>
            </a:r>
          </a:p>
          <a:p>
            <a:pPr algn="just"/>
            <a:r>
              <a:rPr lang="ru-RU" sz="1700" b="1" dirty="0"/>
              <a:t>1. Правовая охрана </a:t>
            </a:r>
            <a:r>
              <a:rPr lang="ru-RU" sz="1700" b="1" dirty="0">
                <a:solidFill>
                  <a:srgbClr val="C00000"/>
                </a:solidFill>
              </a:rPr>
              <a:t>географического указания и </a:t>
            </a:r>
            <a:r>
              <a:rPr lang="ru-RU" sz="1700" b="1" dirty="0"/>
              <a:t>наименования места происхождения товара предоставляется на основании </a:t>
            </a:r>
            <a:r>
              <a:rPr lang="ru-RU" sz="1700" b="1" dirty="0">
                <a:solidFill>
                  <a:srgbClr val="C00000"/>
                </a:solidFill>
              </a:rPr>
              <a:t>их</a:t>
            </a:r>
            <a:r>
              <a:rPr lang="ru-RU" sz="1700" b="1" dirty="0"/>
              <a:t> регистрации в порядке, установленном Законом Республики Казахстан «О товарных знаках, знаках обслуживания, </a:t>
            </a:r>
            <a:r>
              <a:rPr lang="ru-RU" sz="1700" b="1" dirty="0">
                <a:solidFill>
                  <a:srgbClr val="C00000"/>
                </a:solidFill>
              </a:rPr>
              <a:t>географических указаниях и </a:t>
            </a:r>
            <a:r>
              <a:rPr lang="ru-RU" sz="1700" b="1" dirty="0"/>
              <a:t>наименованиях мест происхождения товаров», </a:t>
            </a:r>
            <a:r>
              <a:rPr lang="ru-RU" sz="1700" b="1" dirty="0">
                <a:solidFill>
                  <a:srgbClr val="C00000"/>
                </a:solidFill>
              </a:rPr>
              <a:t>а также в силу международных договоров Республики Казахстан.</a:t>
            </a:r>
          </a:p>
          <a:p>
            <a:pPr algn="just"/>
            <a:r>
              <a:rPr lang="ru-RU" sz="1700" b="1" dirty="0">
                <a:solidFill>
                  <a:srgbClr val="C00000"/>
                </a:solidFill>
              </a:rPr>
              <a:t>2. Географическим указанием является обозначение, идентифицирующее происходящий с территории географического объекта товар, определенное качество, репутация или другие характеристики которого в значительной степени связаны с его географическим происхождением. На территории данного географического объекта должна осуществляться хотя бы одна из стадий производства товара, оказывающая существенное влияние на формирование его характеристик</a:t>
            </a:r>
            <a:r>
              <a:rPr lang="ru-RU" sz="1700" b="1" dirty="0" smtClean="0">
                <a:solidFill>
                  <a:srgbClr val="C00000"/>
                </a:solidFill>
              </a:rPr>
              <a:t>.</a:t>
            </a:r>
            <a:endParaRPr lang="ru-RU" sz="1700" b="1" dirty="0">
              <a:solidFill>
                <a:srgbClr val="C00000"/>
              </a:solidFill>
            </a:endParaRPr>
          </a:p>
        </p:txBody>
      </p:sp>
    </p:spTree>
    <p:extLst>
      <p:ext uri="{BB962C8B-B14F-4D97-AF65-F5344CB8AC3E}">
        <p14:creationId xmlns:p14="http://schemas.microsoft.com/office/powerpoint/2010/main" val="86573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16312" y="830421"/>
            <a:ext cx="8965581" cy="830997"/>
          </a:xfrm>
          <a:prstGeom prst="rect">
            <a:avLst/>
          </a:prstGeom>
          <a:noFill/>
        </p:spPr>
        <p:txBody>
          <a:bodyPr wrap="square" rtlCol="0">
            <a:spAutoFit/>
          </a:bodyPr>
          <a:lstStyle/>
          <a:p>
            <a:pPr algn="just"/>
            <a:r>
              <a:rPr lang="ru-RU" sz="1600" b="1" dirty="0"/>
              <a:t>Закон Республики Казахстан от </a:t>
            </a:r>
            <a:r>
              <a:rPr lang="ru-RU" sz="1600" b="1" dirty="0">
                <a:solidFill>
                  <a:srgbClr val="000000"/>
                </a:solidFill>
                <a:effectLst/>
                <a:ea typeface="Times New Roman" panose="02020603050405020304" pitchFamily="18" charset="0"/>
              </a:rPr>
              <a:t>30 декабря 2022 года № 179-VІI ЗРК  </a:t>
            </a:r>
            <a:r>
              <a:rPr lang="ru-RU" sz="1600" b="1" dirty="0"/>
              <a:t>«</a:t>
            </a:r>
            <a:r>
              <a:rPr lang="ru-RU" sz="1600" b="1" dirty="0">
                <a:solidFill>
                  <a:srgbClr val="000000"/>
                </a:solidFill>
                <a:effectLst/>
                <a:ea typeface="Times New Roman" panose="02020603050405020304" pitchFamily="18" charset="0"/>
                <a:cs typeface="Times New Roman" panose="02020603050405020304" pitchFamily="18" charset="0"/>
              </a:rPr>
              <a:t>О внесении изменений и дополнений в некоторые законодательные акты Республики Казахстан по вопросам восстановления платежеспособности и банкротства граждан республики Казахстан</a:t>
            </a:r>
            <a:r>
              <a:rPr lang="ru-RU" sz="1600" b="1" dirty="0"/>
              <a:t>» </a:t>
            </a:r>
            <a:endParaRPr lang="ru-RU" sz="1600" b="1" dirty="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416312" y="1928674"/>
            <a:ext cx="9166729" cy="3046988"/>
          </a:xfrm>
          <a:prstGeom prst="rect">
            <a:avLst/>
          </a:prstGeom>
          <a:noFill/>
        </p:spPr>
        <p:txBody>
          <a:bodyPr wrap="square" rtlCol="0">
            <a:spAutoFit/>
          </a:bodyPr>
          <a:lstStyle/>
          <a:p>
            <a:pPr indent="254000" algn="just"/>
            <a:r>
              <a:rPr lang="ru-RU" sz="1600" b="1" dirty="0">
                <a:solidFill>
                  <a:srgbClr val="C00000"/>
                </a:solidFill>
                <a:effectLst/>
                <a:latin typeface="Times New Roman" panose="02020603050405020304" pitchFamily="18" charset="0"/>
                <a:ea typeface="Times New Roman" panose="02020603050405020304" pitchFamily="18" charset="0"/>
              </a:rPr>
              <a:t>абзац второй части восьмой статьи 35 </a:t>
            </a:r>
            <a:r>
              <a:rPr lang="ru-RU" sz="1600" b="1" dirty="0">
                <a:solidFill>
                  <a:srgbClr val="000000"/>
                </a:solidFill>
                <a:effectLst/>
                <a:latin typeface="Times New Roman" panose="02020603050405020304" pitchFamily="18" charset="0"/>
                <a:ea typeface="Times New Roman" panose="02020603050405020304" pitchFamily="18" charset="0"/>
              </a:rPr>
              <a:t>изложить в следующей редакции:</a:t>
            </a:r>
          </a:p>
          <a:p>
            <a:pPr indent="254000" algn="just"/>
            <a:endParaRPr lang="ru-KZ" sz="1600" b="1" dirty="0">
              <a:solidFill>
                <a:srgbClr val="000000"/>
              </a:solidFill>
              <a:effectLst/>
              <a:latin typeface="Times New Roman" panose="02020603050405020304" pitchFamily="18" charset="0"/>
              <a:ea typeface="Times New Roman" panose="02020603050405020304" pitchFamily="18" charset="0"/>
            </a:endParaRPr>
          </a:p>
          <a:p>
            <a:pPr indent="254000" algn="just"/>
            <a:r>
              <a:rPr lang="ru-RU" sz="1600" b="1" dirty="0">
                <a:solidFill>
                  <a:srgbClr val="000000"/>
                </a:solidFill>
                <a:effectLst/>
                <a:latin typeface="Times New Roman" panose="02020603050405020304" pitchFamily="18" charset="0"/>
                <a:ea typeface="Times New Roman" panose="02020603050405020304" pitchFamily="18" charset="0"/>
              </a:rPr>
              <a:t>«Дела по спорам, возникающим в рамках </a:t>
            </a:r>
            <a:r>
              <a:rPr lang="ru-RU" sz="1600" b="1" dirty="0">
                <a:solidFill>
                  <a:srgbClr val="C00000"/>
                </a:solidFill>
                <a:effectLst/>
                <a:latin typeface="Times New Roman" panose="02020603050405020304" pitchFamily="18" charset="0"/>
                <a:ea typeface="Times New Roman" panose="02020603050405020304" pitchFamily="18" charset="0"/>
              </a:rPr>
              <a:t>процедуры восстановления платежеспособности, процедуры судебного банкротства гражданина Республики Казахстан, </a:t>
            </a:r>
            <a:r>
              <a:rPr lang="ru-RU" sz="1600" b="1" dirty="0">
                <a:solidFill>
                  <a:srgbClr val="000000"/>
                </a:solidFill>
                <a:effectLst/>
                <a:latin typeface="Times New Roman" panose="02020603050405020304" pitchFamily="18" charset="0"/>
                <a:ea typeface="Times New Roman" panose="02020603050405020304" pitchFamily="18" charset="0"/>
              </a:rPr>
              <a:t>реабилитационной процедуры и процедуры банкротства </a:t>
            </a:r>
            <a:r>
              <a:rPr lang="ru-RU" sz="1600" b="1" dirty="0">
                <a:solidFill>
                  <a:srgbClr val="C00000"/>
                </a:solidFill>
                <a:effectLst/>
                <a:latin typeface="Times New Roman" panose="02020603050405020304" pitchFamily="18" charset="0"/>
                <a:ea typeface="Times New Roman" panose="02020603050405020304" pitchFamily="18" charset="0"/>
              </a:rPr>
              <a:t>юридических лиц и индивидуальных предпринимателей, </a:t>
            </a:r>
            <a:r>
              <a:rPr lang="ru-RU" sz="1600" b="1" dirty="0">
                <a:solidFill>
                  <a:srgbClr val="000000"/>
                </a:solidFill>
                <a:effectLst/>
                <a:latin typeface="Times New Roman" panose="02020603050405020304" pitchFamily="18" charset="0"/>
                <a:ea typeface="Times New Roman" panose="02020603050405020304" pitchFamily="18" charset="0"/>
              </a:rPr>
              <a:t>в том числе о признании сделок, заключенных должником, недействительными, о возврате имущества должника, о взыскании дебиторской задолженности поискам </a:t>
            </a:r>
            <a:r>
              <a:rPr lang="ru-RU" sz="1600" b="1" dirty="0">
                <a:solidFill>
                  <a:srgbClr val="C00000"/>
                </a:solidFill>
                <a:effectLst/>
                <a:latin typeface="Times New Roman" panose="02020603050405020304" pitchFamily="18" charset="0"/>
                <a:ea typeface="Times New Roman" panose="02020603050405020304" pitchFamily="18" charset="0"/>
              </a:rPr>
              <a:t>финансового,</a:t>
            </a:r>
            <a:r>
              <a:rPr lang="ru-RU" sz="1600" b="1" dirty="0">
                <a:solidFill>
                  <a:srgbClr val="000000"/>
                </a:solidFill>
                <a:effectLst/>
                <a:latin typeface="Times New Roman" panose="02020603050405020304" pitchFamily="18" charset="0"/>
                <a:ea typeface="Times New Roman" panose="02020603050405020304" pitchFamily="18" charset="0"/>
              </a:rPr>
              <a:t> реабилитационного или </a:t>
            </a:r>
            <a:r>
              <a:rPr lang="ru-RU" sz="1600" b="1" dirty="0" err="1">
                <a:solidFill>
                  <a:srgbClr val="000000"/>
                </a:solidFill>
                <a:effectLst/>
                <a:latin typeface="Times New Roman" panose="02020603050405020304" pitchFamily="18" charset="0"/>
                <a:ea typeface="Times New Roman" panose="02020603050405020304" pitchFamily="18" charset="0"/>
              </a:rPr>
              <a:t>банкротного</a:t>
            </a:r>
            <a:r>
              <a:rPr lang="ru-RU" sz="1600" b="1" dirty="0">
                <a:solidFill>
                  <a:srgbClr val="000000"/>
                </a:solidFill>
                <a:effectLst/>
                <a:latin typeface="Times New Roman" panose="02020603050405020304" pitchFamily="18" charset="0"/>
                <a:ea typeface="Times New Roman" panose="02020603050405020304" pitchFamily="18" charset="0"/>
              </a:rPr>
              <a:t> управляющего, рассматриваются тем же судьей, которым вынесено решение о применении </a:t>
            </a:r>
            <a:r>
              <a:rPr lang="ru-RU" sz="1600" b="1" dirty="0">
                <a:solidFill>
                  <a:srgbClr val="C00000"/>
                </a:solidFill>
                <a:effectLst/>
                <a:latin typeface="Times New Roman" panose="02020603050405020304" pitchFamily="18" charset="0"/>
                <a:ea typeface="Times New Roman" panose="02020603050405020304" pitchFamily="18" charset="0"/>
              </a:rPr>
              <a:t>процедуры восстановления платежеспособности, процедуры судебного банкротства гражданина Республики Казахстан, </a:t>
            </a:r>
            <a:r>
              <a:rPr lang="ru-RU" sz="1600" b="1" dirty="0">
                <a:solidFill>
                  <a:srgbClr val="000000"/>
                </a:solidFill>
                <a:effectLst/>
                <a:latin typeface="Times New Roman" panose="02020603050405020304" pitchFamily="18" charset="0"/>
                <a:ea typeface="Times New Roman" panose="02020603050405020304" pitchFamily="18" charset="0"/>
              </a:rPr>
              <a:t>реабилитационной процедуры </a:t>
            </a:r>
            <a:r>
              <a:rPr lang="ru-RU" sz="1600" b="1" dirty="0">
                <a:solidFill>
                  <a:srgbClr val="C00000"/>
                </a:solidFill>
                <a:effectLst/>
                <a:latin typeface="Times New Roman" panose="02020603050405020304" pitchFamily="18" charset="0"/>
                <a:ea typeface="Times New Roman" panose="02020603050405020304" pitchFamily="18" charset="0"/>
              </a:rPr>
              <a:t>и</a:t>
            </a:r>
            <a:r>
              <a:rPr lang="ru-RU" sz="1600" b="1" dirty="0">
                <a:solidFill>
                  <a:srgbClr val="000000"/>
                </a:solidFill>
                <a:effectLst/>
                <a:latin typeface="Times New Roman" panose="02020603050405020304" pitchFamily="18" charset="0"/>
                <a:ea typeface="Times New Roman" panose="02020603050405020304" pitchFamily="18" charset="0"/>
              </a:rPr>
              <a:t> процедуры банкротства </a:t>
            </a:r>
            <a:r>
              <a:rPr lang="ru-RU" sz="1600" b="1" dirty="0">
                <a:solidFill>
                  <a:srgbClr val="C00000"/>
                </a:solidFill>
                <a:effectLst/>
                <a:latin typeface="Times New Roman" panose="02020603050405020304" pitchFamily="18" charset="0"/>
                <a:ea typeface="Times New Roman" panose="02020603050405020304" pitchFamily="18" charset="0"/>
              </a:rPr>
              <a:t>юридических лиц и индивидуальных предпринимателей</a:t>
            </a:r>
            <a:r>
              <a:rPr lang="ru-RU" sz="1600" b="1" dirty="0">
                <a:solidFill>
                  <a:srgbClr val="000000"/>
                </a:solidFill>
                <a:effectLst/>
                <a:latin typeface="Times New Roman" panose="02020603050405020304" pitchFamily="18" charset="0"/>
                <a:ea typeface="Times New Roman" panose="02020603050405020304" pitchFamily="18" charset="0"/>
              </a:rPr>
              <a:t>, за исключением дел по спорам, подсудность которых установлена статьей 31 настоящего Кодекса</a:t>
            </a:r>
            <a:r>
              <a:rPr lang="ru-RU" sz="1600" b="1" dirty="0" smtClean="0">
                <a:solidFill>
                  <a:srgbClr val="000000"/>
                </a:solidFill>
                <a:effectLst/>
                <a:latin typeface="Times New Roman" panose="02020603050405020304" pitchFamily="18" charset="0"/>
                <a:ea typeface="Times New Roman" panose="02020603050405020304" pitchFamily="18" charset="0"/>
              </a:rPr>
              <a:t>.»;</a:t>
            </a:r>
            <a:endParaRPr lang="ru-RU" sz="1600" dirty="0"/>
          </a:p>
        </p:txBody>
      </p:sp>
    </p:spTree>
    <p:extLst>
      <p:ext uri="{BB962C8B-B14F-4D97-AF65-F5344CB8AC3E}">
        <p14:creationId xmlns:p14="http://schemas.microsoft.com/office/powerpoint/2010/main" val="964590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43809" y="760830"/>
            <a:ext cx="8893479" cy="738664"/>
          </a:xfrm>
          <a:prstGeom prst="rect">
            <a:avLst/>
          </a:prstGeom>
          <a:noFill/>
        </p:spPr>
        <p:txBody>
          <a:bodyPr wrap="square" rtlCol="0">
            <a:spAutoFit/>
          </a:bodyPr>
          <a:lstStyle/>
          <a:p>
            <a:pPr algn="just"/>
            <a:r>
              <a:rPr lang="ru-RU" sz="1400" b="1" dirty="0"/>
              <a:t>Закон Республики Казахстан от </a:t>
            </a:r>
            <a:r>
              <a:rPr lang="ru-RU" sz="1400" b="1" dirty="0">
                <a:solidFill>
                  <a:srgbClr val="000000"/>
                </a:solidFill>
                <a:effectLst/>
                <a:ea typeface="Times New Roman" panose="02020603050405020304" pitchFamily="18" charset="0"/>
              </a:rPr>
              <a:t>30 декабря 2022 года № 179-VІI ЗРК  </a:t>
            </a:r>
            <a:r>
              <a:rPr lang="ru-RU" sz="1400" b="1" dirty="0"/>
              <a:t>«</a:t>
            </a:r>
            <a:r>
              <a:rPr lang="ru-RU" sz="1400" b="1" dirty="0">
                <a:solidFill>
                  <a:srgbClr val="000000"/>
                </a:solidFill>
                <a:effectLst/>
                <a:ea typeface="Times New Roman" panose="02020603050405020304" pitchFamily="18" charset="0"/>
                <a:cs typeface="Times New Roman" panose="02020603050405020304" pitchFamily="18" charset="0"/>
              </a:rPr>
              <a:t>О внесении изменений и дополнений в некоторые законодательные акты Республики Казахстан по вопросам восстановления платежеспособности и банкротства граждан республики Казахстан</a:t>
            </a:r>
            <a:r>
              <a:rPr lang="ru-RU" sz="1400" b="1" dirty="0"/>
              <a:t>» </a:t>
            </a:r>
            <a:endParaRPr lang="ru-RU" sz="1400" b="1" dirty="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375889" y="1653713"/>
            <a:ext cx="9039922" cy="3785652"/>
          </a:xfrm>
          <a:prstGeom prst="rect">
            <a:avLst/>
          </a:prstGeom>
          <a:noFill/>
        </p:spPr>
        <p:txBody>
          <a:bodyPr wrap="square" rtlCol="0">
            <a:spAutoFit/>
          </a:bodyPr>
          <a:lstStyle/>
          <a:p>
            <a:pPr indent="254000" algn="just"/>
            <a:r>
              <a:rPr lang="ru-RU" sz="2000" b="1" dirty="0">
                <a:solidFill>
                  <a:srgbClr val="000000"/>
                </a:solidFill>
                <a:effectLst/>
                <a:latin typeface="Times New Roman" panose="02020603050405020304" pitchFamily="18" charset="0"/>
                <a:ea typeface="Times New Roman" panose="02020603050405020304" pitchFamily="18" charset="0"/>
              </a:rPr>
              <a:t>абзац второй подпункта 1) части первой статьи 156 после слов «О государственных закупках» </a:t>
            </a:r>
            <a:r>
              <a:rPr lang="ru-RU" sz="2000" b="1" dirty="0">
                <a:solidFill>
                  <a:srgbClr val="C00000"/>
                </a:solidFill>
                <a:effectLst/>
                <a:latin typeface="Times New Roman" panose="02020603050405020304" pitchFamily="18" charset="0"/>
                <a:ea typeface="Times New Roman" panose="02020603050405020304" pitchFamily="18" charset="0"/>
              </a:rPr>
              <a:t>дополнить словами «, на деньги, находящиеся на текущем счете финансового управляющего для зачисления денег в процедуре судебного банкротства, и на деньги, находящиеся на банковских счетах гражданина, в отношении которого возбуждено дело о применении процедуры или применена процедура в соответствии с Законом Республики Казахстан «О восстановлении платежеспособности и банкротстве граждан Республики Казахстан»;</a:t>
            </a:r>
          </a:p>
          <a:p>
            <a:pPr indent="254000" algn="just"/>
            <a:endParaRPr lang="ru-KZ" sz="20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2000" b="1" dirty="0">
                <a:solidFill>
                  <a:srgbClr val="C00000"/>
                </a:solidFill>
                <a:effectLst/>
                <a:latin typeface="Times New Roman" panose="02020603050405020304" pitchFamily="18" charset="0"/>
                <a:ea typeface="Times New Roman" panose="02020603050405020304" pitchFamily="18" charset="0"/>
              </a:rPr>
              <a:t>статью 243 дополнить подпунктом 9-1) следующего содержания:</a:t>
            </a:r>
            <a:endParaRPr lang="ru-KZ" sz="20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2000" b="1" dirty="0">
                <a:solidFill>
                  <a:srgbClr val="C00000"/>
                </a:solidFill>
                <a:effectLst/>
                <a:latin typeface="Times New Roman" panose="02020603050405020304" pitchFamily="18" charset="0"/>
                <a:ea typeface="Times New Roman" panose="02020603050405020304" pitchFamily="18" charset="0"/>
              </a:rPr>
              <a:t>«9-1) о восстановлении платежеспособности граждан Республики Казахстан</a:t>
            </a:r>
            <a:r>
              <a:rPr lang="ru-RU" sz="2000" b="1" dirty="0" smtClean="0">
                <a:solidFill>
                  <a:srgbClr val="C00000"/>
                </a:solidFill>
                <a:effectLst/>
                <a:latin typeface="Times New Roman" panose="02020603050405020304" pitchFamily="18" charset="0"/>
                <a:ea typeface="Times New Roman" panose="02020603050405020304" pitchFamily="18" charset="0"/>
              </a:rPr>
              <a:t>;»;</a:t>
            </a:r>
            <a:endParaRPr lang="ru-RU" sz="2000" dirty="0">
              <a:solidFill>
                <a:srgbClr val="C00000"/>
              </a:solidFill>
            </a:endParaRPr>
          </a:p>
        </p:txBody>
      </p:sp>
    </p:spTree>
    <p:extLst>
      <p:ext uri="{BB962C8B-B14F-4D97-AF65-F5344CB8AC3E}">
        <p14:creationId xmlns:p14="http://schemas.microsoft.com/office/powerpoint/2010/main" val="2098336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540453" y="962184"/>
            <a:ext cx="8811703" cy="738664"/>
          </a:xfrm>
          <a:prstGeom prst="rect">
            <a:avLst/>
          </a:prstGeom>
          <a:noFill/>
        </p:spPr>
        <p:txBody>
          <a:bodyPr wrap="square" rtlCol="0">
            <a:spAutoFit/>
          </a:bodyPr>
          <a:lstStyle/>
          <a:p>
            <a:pPr algn="just"/>
            <a:r>
              <a:rPr lang="ru-RU" sz="1400" b="1" dirty="0"/>
              <a:t>Закон Республики Казахстан от </a:t>
            </a:r>
            <a:r>
              <a:rPr lang="ru-RU" sz="1400" b="1" dirty="0">
                <a:solidFill>
                  <a:srgbClr val="000000"/>
                </a:solidFill>
                <a:effectLst/>
                <a:ea typeface="Times New Roman" panose="02020603050405020304" pitchFamily="18" charset="0"/>
              </a:rPr>
              <a:t>30 декабря 2022 года № 179-VІI ЗРК  </a:t>
            </a:r>
            <a:r>
              <a:rPr lang="ru-RU" sz="1400" b="1" dirty="0"/>
              <a:t>«</a:t>
            </a:r>
            <a:r>
              <a:rPr lang="ru-RU" sz="1400" b="1" dirty="0">
                <a:solidFill>
                  <a:srgbClr val="000000"/>
                </a:solidFill>
                <a:effectLst/>
                <a:ea typeface="Times New Roman" panose="02020603050405020304" pitchFamily="18" charset="0"/>
                <a:cs typeface="Times New Roman" panose="02020603050405020304" pitchFamily="18" charset="0"/>
              </a:rPr>
              <a:t>О внесении изменений и дополнений в некоторые законодательные акты Республики Казахстан по вопросам восстановления платежеспособности и банкротства граждан республики Казахстан</a:t>
            </a:r>
            <a:r>
              <a:rPr lang="ru-RU" sz="1400" b="1" dirty="0"/>
              <a:t>» </a:t>
            </a:r>
            <a:endParaRPr lang="ru-RU" sz="1400" b="1" dirty="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594731" y="2667895"/>
            <a:ext cx="8757425" cy="1938992"/>
          </a:xfrm>
          <a:prstGeom prst="rect">
            <a:avLst/>
          </a:prstGeom>
          <a:noFill/>
        </p:spPr>
        <p:txBody>
          <a:bodyPr wrap="square" rtlCol="0">
            <a:spAutoFit/>
          </a:bodyPr>
          <a:lstStyle/>
          <a:p>
            <a:pPr indent="254000" algn="just"/>
            <a:r>
              <a:rPr lang="ru-RU" sz="2000" b="1" dirty="0">
                <a:solidFill>
                  <a:srgbClr val="C00000"/>
                </a:solidFill>
                <a:effectLst/>
                <a:latin typeface="Times New Roman" panose="02020603050405020304" pitchFamily="18" charset="0"/>
                <a:ea typeface="Times New Roman" panose="02020603050405020304" pitchFamily="18" charset="0"/>
              </a:rPr>
              <a:t>подпункт 11) части первой статьи 302 </a:t>
            </a:r>
            <a:r>
              <a:rPr lang="ru-RU" sz="2000" b="1" dirty="0">
                <a:solidFill>
                  <a:srgbClr val="000000"/>
                </a:solidFill>
                <a:effectLst/>
                <a:latin typeface="Times New Roman" panose="02020603050405020304" pitchFamily="18" charset="0"/>
                <a:ea typeface="Times New Roman" panose="02020603050405020304" pitchFamily="18" charset="0"/>
              </a:rPr>
              <a:t>изложить в следующей редакции:</a:t>
            </a:r>
            <a:endParaRPr lang="ru-KZ" sz="2000" b="1" dirty="0">
              <a:solidFill>
                <a:srgbClr val="000000"/>
              </a:solidFill>
              <a:effectLst/>
              <a:latin typeface="Times New Roman" panose="02020603050405020304" pitchFamily="18" charset="0"/>
              <a:ea typeface="Times New Roman" panose="02020603050405020304" pitchFamily="18" charset="0"/>
            </a:endParaRPr>
          </a:p>
          <a:p>
            <a:pPr indent="254000" algn="just"/>
            <a:r>
              <a:rPr lang="ru-RU" sz="2000" b="1" dirty="0">
                <a:solidFill>
                  <a:srgbClr val="000000"/>
                </a:solidFill>
                <a:effectLst/>
                <a:latin typeface="Times New Roman" panose="02020603050405020304" pitchFamily="18" charset="0"/>
                <a:ea typeface="Times New Roman" panose="02020603050405020304" pitchFamily="18" charset="0"/>
              </a:rPr>
              <a:t>«11) </a:t>
            </a:r>
            <a:r>
              <a:rPr lang="ru-RU" sz="2000" b="1" dirty="0">
                <a:solidFill>
                  <a:srgbClr val="C00000"/>
                </a:solidFill>
                <a:effectLst/>
                <a:latin typeface="Times New Roman" panose="02020603050405020304" pitchFamily="18" charset="0"/>
                <a:ea typeface="Times New Roman" panose="02020603050405020304" pitchFamily="18" charset="0"/>
              </a:rPr>
              <a:t>о восстановлении платежеспособности, судебном банкротстве граждан Республики Казахстан, а также </a:t>
            </a:r>
            <a:r>
              <a:rPr lang="ru-RU" sz="2000" b="1" dirty="0">
                <a:solidFill>
                  <a:srgbClr val="000000"/>
                </a:solidFill>
                <a:effectLst/>
                <a:latin typeface="Times New Roman" panose="02020603050405020304" pitchFamily="18" charset="0"/>
                <a:ea typeface="Times New Roman" panose="02020603050405020304" pitchFamily="18" charset="0"/>
              </a:rPr>
              <a:t>реструктуризации задолженности, реабилитации, банкротстве, ликвидации без возбуждения процедуры банкротства индивидуальных предпринимателей и юридических лиц</a:t>
            </a:r>
            <a:r>
              <a:rPr lang="ru-RU" sz="2000" b="1" dirty="0" smtClean="0">
                <a:solidFill>
                  <a:srgbClr val="000000"/>
                </a:solidFill>
                <a:effectLst/>
                <a:latin typeface="Times New Roman" panose="02020603050405020304" pitchFamily="18" charset="0"/>
                <a:ea typeface="Times New Roman" panose="02020603050405020304" pitchFamily="18" charset="0"/>
              </a:rPr>
              <a:t>;»;</a:t>
            </a:r>
            <a:endParaRPr lang="ru-RU" sz="2000" dirty="0"/>
          </a:p>
        </p:txBody>
      </p:sp>
    </p:spTree>
    <p:extLst>
      <p:ext uri="{BB962C8B-B14F-4D97-AF65-F5344CB8AC3E}">
        <p14:creationId xmlns:p14="http://schemas.microsoft.com/office/powerpoint/2010/main" val="2859205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41677" y="758828"/>
            <a:ext cx="8908346" cy="430887"/>
          </a:xfrm>
          <a:prstGeom prst="rect">
            <a:avLst/>
          </a:prstGeom>
          <a:noFill/>
        </p:spPr>
        <p:txBody>
          <a:bodyPr wrap="square" rtlCol="0">
            <a:spAutoFit/>
          </a:bodyPr>
          <a:lstStyle/>
          <a:p>
            <a:pPr algn="just"/>
            <a:r>
              <a:rPr lang="ru-RU" sz="1100" b="1" dirty="0"/>
              <a:t>Закон Республики Казахстан от </a:t>
            </a:r>
            <a:r>
              <a:rPr lang="ru-RU" sz="1100" b="1" dirty="0">
                <a:solidFill>
                  <a:srgbClr val="000000"/>
                </a:solidFill>
                <a:effectLst/>
                <a:ea typeface="Times New Roman" panose="02020603050405020304" pitchFamily="18" charset="0"/>
              </a:rPr>
              <a:t>30 декабря 2022 года № 179-VІI ЗРК  </a:t>
            </a:r>
            <a:r>
              <a:rPr lang="ru-RU" sz="1100" b="1" dirty="0"/>
              <a:t>«</a:t>
            </a:r>
            <a:r>
              <a:rPr lang="ru-RU" sz="1100" b="1" dirty="0">
                <a:solidFill>
                  <a:srgbClr val="000000"/>
                </a:solidFill>
                <a:effectLst/>
                <a:ea typeface="Times New Roman" panose="02020603050405020304" pitchFamily="18" charset="0"/>
                <a:cs typeface="Times New Roman" panose="02020603050405020304" pitchFamily="18" charset="0"/>
              </a:rPr>
              <a:t>О внесении изменений и дополнений в некоторые законодательные акты Республики Казахстан по вопросам восстановления платежеспособности и банкротства граждан республики Казахстан</a:t>
            </a:r>
            <a:r>
              <a:rPr lang="ru-RU" sz="1100" b="1" dirty="0"/>
              <a:t>» </a:t>
            </a:r>
            <a:endParaRPr lang="ru-RU" sz="1100" b="1" dirty="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282937" y="1457616"/>
            <a:ext cx="9277375" cy="3970318"/>
          </a:xfrm>
          <a:prstGeom prst="rect">
            <a:avLst/>
          </a:prstGeom>
          <a:noFill/>
        </p:spPr>
        <p:txBody>
          <a:bodyPr wrap="square" rtlCol="0">
            <a:spAutoFit/>
          </a:bodyPr>
          <a:lstStyle/>
          <a:p>
            <a:pPr indent="254000" algn="just"/>
            <a:r>
              <a:rPr lang="ru-RU" sz="1400" b="1" dirty="0">
                <a:solidFill>
                  <a:srgbClr val="000000"/>
                </a:solidFill>
                <a:effectLst/>
                <a:latin typeface="Times New Roman" panose="02020603050405020304" pitchFamily="18" charset="0"/>
                <a:ea typeface="Times New Roman" panose="02020603050405020304" pitchFamily="18" charset="0"/>
              </a:rPr>
              <a:t>главу 42 изложить в следующей редакции:</a:t>
            </a:r>
            <a:endParaRPr lang="ru-KZ" sz="1400" b="1" dirty="0">
              <a:solidFill>
                <a:srgbClr val="000000"/>
              </a:solidFill>
              <a:effectLst/>
              <a:latin typeface="Times New Roman" panose="02020603050405020304" pitchFamily="18" charset="0"/>
              <a:ea typeface="Times New Roman" panose="02020603050405020304" pitchFamily="18" charset="0"/>
            </a:endParaRPr>
          </a:p>
          <a:p>
            <a:pPr indent="254000" algn="just"/>
            <a:r>
              <a:rPr lang="ru-RU" sz="1400" b="1" dirty="0">
                <a:solidFill>
                  <a:srgbClr val="000000"/>
                </a:solidFill>
                <a:effectLst/>
                <a:latin typeface="Times New Roman" panose="02020603050405020304" pitchFamily="18" charset="0"/>
                <a:ea typeface="Times New Roman" panose="02020603050405020304" pitchFamily="18" charset="0"/>
              </a:rPr>
              <a:t>«Глава 42. Производство </a:t>
            </a:r>
            <a:r>
              <a:rPr lang="ru-RU" sz="1400" b="1" dirty="0">
                <a:solidFill>
                  <a:srgbClr val="C00000"/>
                </a:solidFill>
                <a:effectLst/>
                <a:latin typeface="Times New Roman" panose="02020603050405020304" pitchFamily="18" charset="0"/>
                <a:ea typeface="Times New Roman" panose="02020603050405020304" pitchFamily="18" charset="0"/>
              </a:rPr>
              <a:t>о восстановлении платежеспособности, судебном банкротстве граждан Республики Казахстан, а также </a:t>
            </a:r>
            <a:r>
              <a:rPr lang="ru-RU" sz="1400" b="1" dirty="0">
                <a:solidFill>
                  <a:srgbClr val="000000"/>
                </a:solidFill>
                <a:effectLst/>
                <a:latin typeface="Times New Roman" panose="02020603050405020304" pitchFamily="18" charset="0"/>
                <a:ea typeface="Times New Roman" panose="02020603050405020304" pitchFamily="18" charset="0"/>
              </a:rPr>
              <a:t>реструктуризации задолженности, реабилитации, банкротстве, ликвидации без возбуждения процедуры банкротства индивидуальных предпринимателей и юридических лиц</a:t>
            </a:r>
            <a:endParaRPr lang="ru-KZ" sz="1400" b="1" dirty="0">
              <a:solidFill>
                <a:srgbClr val="000000"/>
              </a:solidFill>
              <a:effectLst/>
              <a:latin typeface="Times New Roman" panose="02020603050405020304" pitchFamily="18" charset="0"/>
              <a:ea typeface="Times New Roman" panose="02020603050405020304" pitchFamily="18" charset="0"/>
            </a:endParaRPr>
          </a:p>
          <a:p>
            <a:pPr indent="254000" algn="just"/>
            <a:r>
              <a:rPr lang="ru-RU" sz="1400" b="1" dirty="0">
                <a:solidFill>
                  <a:srgbClr val="C00000"/>
                </a:solidFill>
                <a:effectLst/>
                <a:latin typeface="Times New Roman" panose="02020603050405020304" pitchFamily="18" charset="0"/>
                <a:ea typeface="Times New Roman" panose="02020603050405020304" pitchFamily="18" charset="0"/>
              </a:rPr>
              <a:t>Статья 355. Рассмотрение дел о восстановлении платежеспособности или судебном банкротстве граждан Республики Казахстан</a:t>
            </a:r>
            <a:endParaRPr lang="ru-KZ" sz="1400" b="1" dirty="0">
              <a:solidFill>
                <a:srgbClr val="C00000"/>
              </a:solidFill>
              <a:effectLst/>
              <a:latin typeface="Times New Roman" panose="02020603050405020304" pitchFamily="18" charset="0"/>
              <a:ea typeface="Times New Roman" panose="02020603050405020304" pitchFamily="18" charset="0"/>
            </a:endParaRPr>
          </a:p>
          <a:p>
            <a:pPr indent="254000" algn="just"/>
            <a:r>
              <a:rPr lang="ru-RU" sz="1400" b="1" dirty="0">
                <a:solidFill>
                  <a:srgbClr val="C00000"/>
                </a:solidFill>
                <a:effectLst/>
                <a:latin typeface="Times New Roman" panose="02020603050405020304" pitchFamily="18" charset="0"/>
                <a:ea typeface="Times New Roman" panose="02020603050405020304" pitchFamily="18" charset="0"/>
              </a:rPr>
              <a:t>Дела о восстановлении платежеспособности или судебном банкротстве граждан Республики Казахстан рассматриваются судом по общим правилам, предусмотренным настоящим Кодексом, с особенностями, установленными Законом Республики Казахстан «О восстановлении платежеспособности и банкротстве граждан Республики Казахстан».</a:t>
            </a:r>
          </a:p>
          <a:p>
            <a:pPr indent="254000" algn="just"/>
            <a:endParaRPr lang="ru-KZ" sz="1400" b="1" dirty="0">
              <a:solidFill>
                <a:srgbClr val="000000"/>
              </a:solidFill>
              <a:effectLst/>
              <a:latin typeface="Times New Roman" panose="02020603050405020304" pitchFamily="18" charset="0"/>
              <a:ea typeface="Times New Roman" panose="02020603050405020304" pitchFamily="18" charset="0"/>
            </a:endParaRPr>
          </a:p>
          <a:p>
            <a:pPr indent="254000" algn="just"/>
            <a:r>
              <a:rPr lang="ru-RU" sz="1400" b="1" dirty="0">
                <a:solidFill>
                  <a:srgbClr val="C00000"/>
                </a:solidFill>
                <a:effectLst/>
                <a:latin typeface="Times New Roman" panose="02020603050405020304" pitchFamily="18" charset="0"/>
                <a:ea typeface="Times New Roman" panose="02020603050405020304" pitchFamily="18" charset="0"/>
              </a:rPr>
              <a:t>Статья 355-1. </a:t>
            </a:r>
            <a:r>
              <a:rPr lang="ru-RU" sz="1400" b="1" dirty="0">
                <a:solidFill>
                  <a:srgbClr val="000000"/>
                </a:solidFill>
                <a:effectLst/>
                <a:latin typeface="Times New Roman" panose="02020603050405020304" pitchFamily="18" charset="0"/>
                <a:ea typeface="Times New Roman" panose="02020603050405020304" pitchFamily="18" charset="0"/>
              </a:rPr>
              <a:t>Рассмотрение дел о реструктуризации задолженности, реабилитации, банкротстве индивидуальных предпринимателей и юридических лиц, а также их ликвидации без возбуждения процедуры банкротства</a:t>
            </a:r>
            <a:endParaRPr lang="ru-KZ" sz="1400" b="1" dirty="0">
              <a:solidFill>
                <a:srgbClr val="000000"/>
              </a:solidFill>
              <a:effectLst/>
              <a:latin typeface="Times New Roman" panose="02020603050405020304" pitchFamily="18" charset="0"/>
              <a:ea typeface="Times New Roman" panose="02020603050405020304" pitchFamily="18" charset="0"/>
            </a:endParaRPr>
          </a:p>
          <a:p>
            <a:pPr indent="254000" algn="just"/>
            <a:r>
              <a:rPr lang="ru-RU" sz="1400" b="1" dirty="0">
                <a:solidFill>
                  <a:srgbClr val="000000"/>
                </a:solidFill>
                <a:effectLst/>
                <a:latin typeface="Times New Roman" panose="02020603050405020304" pitchFamily="18" charset="0"/>
                <a:ea typeface="Times New Roman" panose="02020603050405020304" pitchFamily="18" charset="0"/>
              </a:rPr>
              <a:t>Дела о реструктуризации задолженности, реабилитации, банкротстве индивидуальных предпринимателей и юридических лиц, а также их ликвидации без возбуждения процедуры банкротства рассматриваются судом по общим правилам, предусмотренным настоящим Кодексом, с особенностями, установленными Законом Республики Казахстан «О реабилитации и банкротстве</a:t>
            </a:r>
            <a:r>
              <a:rPr lang="ru-RU" sz="1400" b="1" dirty="0" smtClean="0">
                <a:solidFill>
                  <a:srgbClr val="000000"/>
                </a:solidFill>
                <a:effectLst/>
                <a:latin typeface="Times New Roman" panose="02020603050405020304" pitchFamily="18" charset="0"/>
                <a:ea typeface="Times New Roman" panose="02020603050405020304" pitchFamily="18" charset="0"/>
              </a:rPr>
              <a:t>».»;</a:t>
            </a:r>
            <a:endParaRPr lang="ru-RU" sz="2000" dirty="0"/>
          </a:p>
        </p:txBody>
      </p:sp>
    </p:spTree>
    <p:extLst>
      <p:ext uri="{BB962C8B-B14F-4D97-AF65-F5344CB8AC3E}">
        <p14:creationId xmlns:p14="http://schemas.microsoft.com/office/powerpoint/2010/main" val="1346328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4864"/>
            <a:ext cx="9791700" cy="5513489"/>
          </a:xfrm>
          <a:prstGeom prst="rect">
            <a:avLst/>
          </a:prstGeom>
        </p:spPr>
      </p:pic>
      <p:sp>
        <p:nvSpPr>
          <p:cNvPr id="5" name="TextBox 4">
            <a:extLst>
              <a:ext uri="{FF2B5EF4-FFF2-40B4-BE49-F238E27FC236}">
                <a16:creationId xmlns:a16="http://schemas.microsoft.com/office/drawing/2014/main" id="{43BD7BC0-D5F0-A14D-8784-945ECEFFEEA6}"/>
              </a:ext>
            </a:extLst>
          </p:cNvPr>
          <p:cNvSpPr txBox="1"/>
          <p:nvPr/>
        </p:nvSpPr>
        <p:spPr>
          <a:xfrm>
            <a:off x="443809" y="835172"/>
            <a:ext cx="8893479" cy="830997"/>
          </a:xfrm>
          <a:prstGeom prst="rect">
            <a:avLst/>
          </a:prstGeom>
          <a:noFill/>
        </p:spPr>
        <p:txBody>
          <a:bodyPr wrap="square" rtlCol="0">
            <a:spAutoFit/>
          </a:bodyPr>
          <a:lstStyle/>
          <a:p>
            <a:pPr algn="just"/>
            <a:r>
              <a:rPr lang="ru-RU" sz="1600" b="1" dirty="0"/>
              <a:t>Закон Республики Казахстан от </a:t>
            </a:r>
            <a:r>
              <a:rPr lang="ru-RU" sz="1600" b="1" dirty="0">
                <a:solidFill>
                  <a:srgbClr val="000000"/>
                </a:solidFill>
                <a:effectLst/>
                <a:ea typeface="Times New Roman" panose="02020603050405020304" pitchFamily="18" charset="0"/>
              </a:rPr>
              <a:t>30 декабря 2022 года № 179-VІI ЗРК  </a:t>
            </a:r>
            <a:r>
              <a:rPr lang="ru-RU" sz="1600" b="1" dirty="0"/>
              <a:t>«</a:t>
            </a:r>
            <a:r>
              <a:rPr lang="ru-RU" sz="1600" b="1" dirty="0">
                <a:solidFill>
                  <a:srgbClr val="000000"/>
                </a:solidFill>
                <a:effectLst/>
                <a:ea typeface="Times New Roman" panose="02020603050405020304" pitchFamily="18" charset="0"/>
                <a:cs typeface="Times New Roman" panose="02020603050405020304" pitchFamily="18" charset="0"/>
              </a:rPr>
              <a:t>О внесении изменений и дополнений в некоторые законодательные акты Республики Казахстан по вопросам восстановления платежеспособности и банкротства граждан республики Казахстан</a:t>
            </a:r>
            <a:r>
              <a:rPr lang="ru-RU" sz="1600" b="1" dirty="0"/>
              <a:t>» </a:t>
            </a:r>
            <a:endParaRPr lang="ru-RU" sz="1600" b="1" dirty="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03372AFD-F309-0A43-8CB2-94ECA45AC093}"/>
              </a:ext>
            </a:extLst>
          </p:cNvPr>
          <p:cNvSpPr txBox="1"/>
          <p:nvPr/>
        </p:nvSpPr>
        <p:spPr>
          <a:xfrm>
            <a:off x="349845" y="2106095"/>
            <a:ext cx="8987443" cy="2554545"/>
          </a:xfrm>
          <a:prstGeom prst="rect">
            <a:avLst/>
          </a:prstGeom>
          <a:noFill/>
        </p:spPr>
        <p:txBody>
          <a:bodyPr wrap="square" rtlCol="0">
            <a:spAutoFit/>
          </a:bodyPr>
          <a:lstStyle/>
          <a:p>
            <a:pPr indent="254000" algn="just"/>
            <a:r>
              <a:rPr lang="ru-RU" sz="2000" b="1" dirty="0">
                <a:solidFill>
                  <a:srgbClr val="C00000"/>
                </a:solidFill>
                <a:effectLst/>
                <a:latin typeface="Times New Roman" panose="02020603050405020304" pitchFamily="18" charset="0"/>
                <a:ea typeface="Times New Roman" panose="02020603050405020304" pitchFamily="18" charset="0"/>
              </a:rPr>
              <a:t>подпункт 5) части второй статьи 434 </a:t>
            </a:r>
            <a:r>
              <a:rPr lang="ru-RU" sz="2000" b="1" dirty="0">
                <a:solidFill>
                  <a:srgbClr val="000000"/>
                </a:solidFill>
                <a:effectLst/>
                <a:latin typeface="Times New Roman" panose="02020603050405020304" pitchFamily="18" charset="0"/>
                <a:ea typeface="Times New Roman" panose="02020603050405020304" pitchFamily="18" charset="0"/>
              </a:rPr>
              <a:t>изложить в следующей редакции:</a:t>
            </a:r>
            <a:endParaRPr lang="ru-KZ" sz="2000" b="1" dirty="0">
              <a:solidFill>
                <a:srgbClr val="000000"/>
              </a:solidFill>
              <a:effectLst/>
              <a:latin typeface="Times New Roman" panose="02020603050405020304" pitchFamily="18" charset="0"/>
              <a:ea typeface="Times New Roman" panose="02020603050405020304" pitchFamily="18" charset="0"/>
            </a:endParaRPr>
          </a:p>
          <a:p>
            <a:pPr indent="254000" algn="just"/>
            <a:r>
              <a:rPr lang="ru-RU" sz="2000" b="1" dirty="0">
                <a:solidFill>
                  <a:srgbClr val="000000"/>
                </a:solidFill>
                <a:effectLst/>
                <a:latin typeface="Times New Roman" panose="02020603050405020304" pitchFamily="18" charset="0"/>
                <a:ea typeface="Times New Roman" panose="02020603050405020304" pitchFamily="18" charset="0"/>
              </a:rPr>
              <a:t>«5) </a:t>
            </a:r>
            <a:r>
              <a:rPr lang="ru-RU" sz="2000" b="1" dirty="0">
                <a:solidFill>
                  <a:srgbClr val="C00000"/>
                </a:solidFill>
                <a:effectLst/>
                <a:latin typeface="Times New Roman" panose="02020603050405020304" pitchFamily="18" charset="0"/>
                <a:ea typeface="Times New Roman" panose="02020603050405020304" pitchFamily="18" charset="0"/>
              </a:rPr>
              <a:t>о восстановлении платежеспособности граждан, </a:t>
            </a:r>
            <a:r>
              <a:rPr lang="ru-RU" sz="2000" b="1" dirty="0">
                <a:solidFill>
                  <a:srgbClr val="000000"/>
                </a:solidFill>
                <a:effectLst/>
                <a:latin typeface="Times New Roman" panose="02020603050405020304" pitchFamily="18" charset="0"/>
                <a:ea typeface="Times New Roman" panose="02020603050405020304" pitchFamily="18" charset="0"/>
              </a:rPr>
              <a:t>о реструктуризации задолженности, а также делам по спорам, возникающим в рамках реабилитационной процедуры и процедуры банкротства, в том числе о признании сделок, заключенных должником или уполномоченным им лицом, недействительными, о возврате имущества должника, о взыскании дебиторской задолженности по искам </a:t>
            </a:r>
            <a:r>
              <a:rPr lang="ru-RU" sz="2000" b="1" dirty="0">
                <a:solidFill>
                  <a:srgbClr val="C00000"/>
                </a:solidFill>
                <a:effectLst/>
                <a:latin typeface="Times New Roman" panose="02020603050405020304" pitchFamily="18" charset="0"/>
                <a:ea typeface="Times New Roman" panose="02020603050405020304" pitchFamily="18" charset="0"/>
              </a:rPr>
              <a:t>финансового,</a:t>
            </a:r>
            <a:r>
              <a:rPr lang="ru-RU" sz="2000" b="1" dirty="0">
                <a:solidFill>
                  <a:srgbClr val="000000"/>
                </a:solidFill>
                <a:effectLst/>
                <a:latin typeface="Times New Roman" panose="02020603050405020304" pitchFamily="18" charset="0"/>
                <a:ea typeface="Times New Roman" panose="02020603050405020304" pitchFamily="18" charset="0"/>
              </a:rPr>
              <a:t> </a:t>
            </a:r>
            <a:r>
              <a:rPr lang="ru-RU" sz="2000" b="1" dirty="0" err="1">
                <a:solidFill>
                  <a:srgbClr val="000000"/>
                </a:solidFill>
                <a:effectLst/>
                <a:latin typeface="Times New Roman" panose="02020603050405020304" pitchFamily="18" charset="0"/>
                <a:ea typeface="Times New Roman" panose="02020603050405020304" pitchFamily="18" charset="0"/>
              </a:rPr>
              <a:t>банкротного</a:t>
            </a:r>
            <a:r>
              <a:rPr lang="ru-RU" sz="2000" b="1" dirty="0">
                <a:solidFill>
                  <a:srgbClr val="000000"/>
                </a:solidFill>
                <a:effectLst/>
                <a:latin typeface="Times New Roman" panose="02020603050405020304" pitchFamily="18" charset="0"/>
                <a:ea typeface="Times New Roman" panose="02020603050405020304" pitchFamily="18" charset="0"/>
              </a:rPr>
              <a:t> или реабилитационного управляющего</a:t>
            </a:r>
            <a:r>
              <a:rPr lang="ru-RU" sz="2000" b="1" dirty="0" smtClean="0">
                <a:solidFill>
                  <a:srgbClr val="000000"/>
                </a:solidFill>
                <a:effectLst/>
                <a:latin typeface="Times New Roman" panose="02020603050405020304" pitchFamily="18" charset="0"/>
                <a:ea typeface="Times New Roman" panose="02020603050405020304" pitchFamily="18" charset="0"/>
              </a:rPr>
              <a:t>.».</a:t>
            </a:r>
            <a:endParaRPr lang="ru-RU" sz="2000" dirty="0"/>
          </a:p>
        </p:txBody>
      </p:sp>
    </p:spTree>
    <p:extLst>
      <p:ext uri="{BB962C8B-B14F-4D97-AF65-F5344CB8AC3E}">
        <p14:creationId xmlns:p14="http://schemas.microsoft.com/office/powerpoint/2010/main" val="332756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801"/>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527050" y="667973"/>
            <a:ext cx="8737600" cy="1077218"/>
          </a:xfrm>
          <a:prstGeom prst="rect">
            <a:avLst/>
          </a:prstGeom>
          <a:noFill/>
        </p:spPr>
        <p:txBody>
          <a:bodyPr wrap="square" rtlCol="0">
            <a:spAutoFit/>
          </a:bodyPr>
          <a:lstStyle/>
          <a:p>
            <a:pPr algn="just"/>
            <a:r>
              <a:rPr lang="ru-RU" sz="16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15" name="TextBox 14">
            <a:extLst>
              <a:ext uri="{FF2B5EF4-FFF2-40B4-BE49-F238E27FC236}">
                <a16:creationId xmlns:a16="http://schemas.microsoft.com/office/drawing/2014/main" id="{03372AFD-F309-0A43-8CB2-94ECA45AC093}"/>
              </a:ext>
            </a:extLst>
          </p:cNvPr>
          <p:cNvSpPr txBox="1"/>
          <p:nvPr/>
        </p:nvSpPr>
        <p:spPr>
          <a:xfrm>
            <a:off x="464203" y="1979626"/>
            <a:ext cx="8483813" cy="3139321"/>
          </a:xfrm>
          <a:prstGeom prst="rect">
            <a:avLst/>
          </a:prstGeom>
          <a:noFill/>
        </p:spPr>
        <p:txBody>
          <a:bodyPr wrap="square" rtlCol="0">
            <a:spAutoFit/>
          </a:bodyPr>
          <a:lstStyle/>
          <a:p>
            <a:pPr algn="just"/>
            <a:r>
              <a:rPr lang="ru-RU" sz="1800" b="1" dirty="0"/>
              <a:t>3. Наименованием места происхождения товара является </a:t>
            </a:r>
            <a:r>
              <a:rPr lang="ru-RU" sz="1800" b="1" dirty="0">
                <a:solidFill>
                  <a:srgbClr val="C00000"/>
                </a:solidFill>
              </a:rPr>
              <a:t>обозначение, представляющее собой либо содержащее современное или историческое, официальное или неофициальное, полное или сокращенное наименование </a:t>
            </a:r>
            <a:r>
              <a:rPr lang="ru-RU" sz="1800" b="1" dirty="0"/>
              <a:t>страны, населенного пункта, местности или другого географического объекта, </a:t>
            </a:r>
            <a:r>
              <a:rPr lang="ru-RU" sz="1800" b="1" dirty="0">
                <a:solidFill>
                  <a:srgbClr val="C00000"/>
                </a:solidFill>
              </a:rPr>
              <a:t>включающее такое наименование или производное от такого наименования и ставшее известным в результате его использования в отношении товара</a:t>
            </a:r>
            <a:r>
              <a:rPr lang="ru-RU" sz="1800" b="1" dirty="0"/>
              <a:t>, особые свойства которого исключительно или главным образом определяются характерными для данного географического объекта природными условиями </a:t>
            </a:r>
            <a:r>
              <a:rPr lang="ru-RU" sz="1800" b="1" dirty="0">
                <a:solidFill>
                  <a:srgbClr val="C00000"/>
                </a:solidFill>
              </a:rPr>
              <a:t>и (или) людскими факторами. На территории данного географического объекта должны осуществляться все стадии производства товара, оказывающие существенное влияние на формирование особых свойств товара</a:t>
            </a:r>
            <a:r>
              <a:rPr lang="ru-RU" sz="1800" b="1" dirty="0" smtClean="0">
                <a:solidFill>
                  <a:srgbClr val="C00000"/>
                </a:solidFill>
              </a:rPr>
              <a:t>.</a:t>
            </a:r>
            <a:endParaRPr lang="ru-RU" sz="1800" b="1" dirty="0">
              <a:solidFill>
                <a:srgbClr val="C00000"/>
              </a:solidFill>
            </a:endParaRPr>
          </a:p>
        </p:txBody>
      </p:sp>
    </p:spTree>
    <p:extLst>
      <p:ext uri="{BB962C8B-B14F-4D97-AF65-F5344CB8AC3E}">
        <p14:creationId xmlns:p14="http://schemas.microsoft.com/office/powerpoint/2010/main" val="2869003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0"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673524" y="789158"/>
            <a:ext cx="8737600" cy="1077218"/>
          </a:xfrm>
          <a:prstGeom prst="rect">
            <a:avLst/>
          </a:prstGeom>
          <a:noFill/>
        </p:spPr>
        <p:txBody>
          <a:bodyPr wrap="square" rtlCol="0">
            <a:spAutoFit/>
          </a:bodyPr>
          <a:lstStyle/>
          <a:p>
            <a:pPr algn="just"/>
            <a:r>
              <a:rPr lang="ru-RU" sz="16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673524" y="2132295"/>
            <a:ext cx="8737600" cy="2185214"/>
          </a:xfrm>
          <a:prstGeom prst="rect">
            <a:avLst/>
          </a:prstGeom>
        </p:spPr>
        <p:txBody>
          <a:bodyPr wrap="square">
            <a:spAutoFit/>
          </a:bodyPr>
          <a:lstStyle/>
          <a:p>
            <a:pPr algn="just"/>
            <a:r>
              <a:rPr lang="ru-RU" sz="2000" b="1" dirty="0">
                <a:solidFill>
                  <a:srgbClr val="C00000"/>
                </a:solidFill>
              </a:rPr>
              <a:t>4. Границы географического объекта производства товара, а также особые свойства товара, для обозначения которого используются географическое указание и наименование места происхождения товара, должны соответствовать требованиям, установленным законодательством Республики Казахстан. Контроль за соблюдением указанных требований осуществляется в соответствии с законами Республики Казахстан.</a:t>
            </a:r>
          </a:p>
          <a:p>
            <a:pPr indent="270510" algn="just">
              <a:spcAft>
                <a:spcPts val="0"/>
              </a:spcAft>
            </a:pPr>
            <a:endParaRPr lang="ru-RU" sz="16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8855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2152"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468350" y="789158"/>
            <a:ext cx="8942774" cy="1077218"/>
          </a:xfrm>
          <a:prstGeom prst="rect">
            <a:avLst/>
          </a:prstGeom>
          <a:noFill/>
        </p:spPr>
        <p:txBody>
          <a:bodyPr wrap="square" rtlCol="0">
            <a:spAutoFit/>
          </a:bodyPr>
          <a:lstStyle/>
          <a:p>
            <a:pPr algn="just"/>
            <a:r>
              <a:rPr lang="ru-RU" sz="16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468350" y="1923767"/>
            <a:ext cx="8942774" cy="3416320"/>
          </a:xfrm>
          <a:prstGeom prst="rect">
            <a:avLst/>
          </a:prstGeom>
        </p:spPr>
        <p:txBody>
          <a:bodyPr wrap="square">
            <a:spAutoFit/>
          </a:bodyPr>
          <a:lstStyle/>
          <a:p>
            <a:pPr algn="just"/>
            <a:r>
              <a:rPr lang="ru-RU" sz="1800" b="1" dirty="0">
                <a:solidFill>
                  <a:srgbClr val="C00000"/>
                </a:solidFill>
              </a:rPr>
              <a:t>5. Не признается географическим указанием и наименованием места происхождения товара и не подлежит регистрации для целей его правовой охраны в соответствии с правилами настоящего параграфа обозначение, хотя и представляющее собой или содержащее название географического объекта, но вошедшее в Республике Казахстан во всеобщее употребление как обозначение товара определенного вида, не связанное с местом его производства. Указанное обстоятельство не лишает лицо, чьи права нарушены недобросовестным использованием такого наименования, возможности их защиты иными способами, предусмотренными законами Республики Казахстан, в том числе на основании правил о недобросовестной конкуренции.</a:t>
            </a:r>
          </a:p>
          <a:p>
            <a:pPr algn="just"/>
            <a:r>
              <a:rPr lang="ru-RU" sz="1800" b="1" dirty="0">
                <a:solidFill>
                  <a:srgbClr val="C00000"/>
                </a:solidFill>
              </a:rPr>
              <a:t>6. Обозначения, которым не может быть предоставлена правовая охрана в качестве географического указания и наименования места происхождения товара, определяются законами Республики Казахстан.</a:t>
            </a:r>
          </a:p>
        </p:txBody>
      </p:sp>
    </p:spTree>
    <p:extLst>
      <p:ext uri="{BB962C8B-B14F-4D97-AF65-F5344CB8AC3E}">
        <p14:creationId xmlns:p14="http://schemas.microsoft.com/office/powerpoint/2010/main" val="2859942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5CB82051-1D7B-B643-80EE-C5C4FF52ED41}"/>
              </a:ext>
            </a:extLst>
          </p:cNvPr>
          <p:cNvPicPr>
            <a:picLocks noChangeAspect="1"/>
          </p:cNvPicPr>
          <p:nvPr/>
        </p:nvPicPr>
        <p:blipFill>
          <a:blip r:embed="rId2"/>
          <a:stretch>
            <a:fillRect/>
          </a:stretch>
        </p:blipFill>
        <p:spPr>
          <a:xfrm>
            <a:off x="22152" y="0"/>
            <a:ext cx="9791700" cy="5513489"/>
          </a:xfrm>
          <a:prstGeom prst="rect">
            <a:avLst/>
          </a:prstGeom>
        </p:spPr>
      </p:pic>
      <p:sp>
        <p:nvSpPr>
          <p:cNvPr id="9" name="TextBox 8">
            <a:extLst>
              <a:ext uri="{FF2B5EF4-FFF2-40B4-BE49-F238E27FC236}">
                <a16:creationId xmlns:a16="http://schemas.microsoft.com/office/drawing/2014/main" id="{43BD7BC0-D5F0-A14D-8784-945ECEFFEEA6}"/>
              </a:ext>
            </a:extLst>
          </p:cNvPr>
          <p:cNvSpPr txBox="1"/>
          <p:nvPr/>
        </p:nvSpPr>
        <p:spPr>
          <a:xfrm>
            <a:off x="527824" y="789158"/>
            <a:ext cx="8883300" cy="1077218"/>
          </a:xfrm>
          <a:prstGeom prst="rect">
            <a:avLst/>
          </a:prstGeom>
          <a:noFill/>
        </p:spPr>
        <p:txBody>
          <a:bodyPr wrap="square" rtlCol="0">
            <a:spAutoFit/>
          </a:bodyPr>
          <a:lstStyle/>
          <a:p>
            <a:pPr algn="just"/>
            <a:r>
              <a:rPr lang="ru-RU" sz="1600" b="1" dirty="0"/>
              <a:t>Закон Республики Казахстан от 20 июня 2022 года № 128-VII «О внесении изменений и дополнений в некоторые законодательные акты Республики Казахстан по вопросам совершенствования законодательства в сферах интеллектуальной собственности и оказания гарантированной государством юридической помощи» </a:t>
            </a:r>
            <a:endParaRPr lang="ru-RU" sz="1600" b="1" dirty="0">
              <a:latin typeface="HelveticaNeueCyr" pitchFamily="50" charset="-52"/>
              <a:ea typeface="Helvetica Neue" panose="02000503000000020004" pitchFamily="2" charset="0"/>
              <a:cs typeface="Helvetica Neue" panose="02000503000000020004" pitchFamily="2" charset="0"/>
            </a:endParaRPr>
          </a:p>
        </p:txBody>
      </p:sp>
      <p:sp>
        <p:nvSpPr>
          <p:cNvPr id="3" name="Прямоугольник 2"/>
          <p:cNvSpPr/>
          <p:nvPr/>
        </p:nvSpPr>
        <p:spPr>
          <a:xfrm>
            <a:off x="295394" y="1804821"/>
            <a:ext cx="9518458" cy="3416320"/>
          </a:xfrm>
          <a:prstGeom prst="rect">
            <a:avLst/>
          </a:prstGeom>
        </p:spPr>
        <p:txBody>
          <a:bodyPr wrap="square">
            <a:spAutoFit/>
          </a:bodyPr>
          <a:lstStyle/>
          <a:p>
            <a:pPr algn="just"/>
            <a:endParaRPr lang="ru-RU" sz="1800" b="1" dirty="0" smtClean="0"/>
          </a:p>
          <a:p>
            <a:pPr algn="just"/>
            <a:r>
              <a:rPr lang="ru-RU" sz="1800" b="1" dirty="0" smtClean="0"/>
              <a:t>Статья </a:t>
            </a:r>
            <a:r>
              <a:rPr lang="ru-RU" sz="1800" b="1" dirty="0"/>
              <a:t>1034. Право пользования </a:t>
            </a:r>
            <a:r>
              <a:rPr lang="ru-RU" sz="1800" b="1" dirty="0">
                <a:solidFill>
                  <a:srgbClr val="C00000"/>
                </a:solidFill>
              </a:rPr>
              <a:t>географическим указанием и </a:t>
            </a:r>
            <a:r>
              <a:rPr lang="ru-RU" sz="1800" b="1" dirty="0"/>
              <a:t>наименованием места происхождения товара</a:t>
            </a:r>
          </a:p>
          <a:p>
            <a:pPr algn="just"/>
            <a:r>
              <a:rPr lang="ru-RU" sz="1800" b="1" dirty="0"/>
              <a:t>1. Лицо, обладающее правом пользования </a:t>
            </a:r>
            <a:r>
              <a:rPr lang="ru-RU" sz="1800" b="1" dirty="0">
                <a:solidFill>
                  <a:srgbClr val="C00000"/>
                </a:solidFill>
              </a:rPr>
              <a:t>географическим указанием и </a:t>
            </a:r>
            <a:r>
              <a:rPr lang="ru-RU" sz="1800" b="1" dirty="0"/>
              <a:t>наименованием места происхождения товара, вправе помещать это </a:t>
            </a:r>
            <a:r>
              <a:rPr lang="ru-RU" sz="1800" b="1" dirty="0">
                <a:solidFill>
                  <a:srgbClr val="C00000"/>
                </a:solidFill>
              </a:rPr>
              <a:t>указание и</a:t>
            </a:r>
            <a:r>
              <a:rPr lang="ru-RU" sz="1800" b="1" dirty="0"/>
              <a:t> наименование на товаре, упаковке, в рекламе, проспектах, счетах и использовать их иным образом в связи с введением данного товара в гражданский оборот.</a:t>
            </a:r>
          </a:p>
          <a:p>
            <a:pPr algn="just"/>
            <a:r>
              <a:rPr lang="ru-RU" sz="1800" b="1" dirty="0"/>
              <a:t>2. </a:t>
            </a:r>
            <a:r>
              <a:rPr lang="ru-RU" sz="1800" b="1" dirty="0">
                <a:solidFill>
                  <a:srgbClr val="C00000"/>
                </a:solidFill>
              </a:rPr>
              <a:t>Географическое указание и </a:t>
            </a:r>
            <a:r>
              <a:rPr lang="ru-RU" sz="1800" b="1" dirty="0"/>
              <a:t>наименование места происхождения товара могут быть зарегистрированы несколькими лицами как совместно, так и независимо друг от друга для обозначения товара, отвечающего требованиям, указанным в пунктах </a:t>
            </a:r>
            <a:r>
              <a:rPr lang="ru-RU" sz="1800" b="1" dirty="0">
                <a:solidFill>
                  <a:srgbClr val="C00000"/>
                </a:solidFill>
              </a:rPr>
              <a:t>2 и 3 </a:t>
            </a:r>
            <a:r>
              <a:rPr lang="ru-RU" sz="1800" b="1" dirty="0"/>
              <a:t>статьи 1033 настоящего Кодекса. Право пользования </a:t>
            </a:r>
            <a:r>
              <a:rPr lang="ru-RU" sz="1800" b="1" dirty="0">
                <a:solidFill>
                  <a:srgbClr val="C00000"/>
                </a:solidFill>
              </a:rPr>
              <a:t>географическим указанием и </a:t>
            </a:r>
            <a:r>
              <a:rPr lang="ru-RU" sz="1800" b="1" dirty="0"/>
              <a:t>наименованием места происхождения товара принадлежит каждому из таких лиц.</a:t>
            </a:r>
          </a:p>
        </p:txBody>
      </p:sp>
    </p:spTree>
    <p:extLst>
      <p:ext uri="{BB962C8B-B14F-4D97-AF65-F5344CB8AC3E}">
        <p14:creationId xmlns:p14="http://schemas.microsoft.com/office/powerpoint/2010/main" val="78907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2954</TotalTime>
  <Words>7088</Words>
  <Application>Microsoft Office PowerPoint</Application>
  <PresentationFormat>Произвольный</PresentationFormat>
  <Paragraphs>285</Paragraphs>
  <Slides>54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54</vt:i4>
      </vt:variant>
    </vt:vector>
  </HeadingPairs>
  <TitlesOfParts>
    <vt:vector size="61" baseType="lpstr">
      <vt:lpstr>Arial</vt:lpstr>
      <vt:lpstr>Calibri</vt:lpstr>
      <vt:lpstr>Calibri Light</vt:lpstr>
      <vt:lpstr>Helvetica Neue</vt:lpstr>
      <vt:lpstr>HelveticaNeueCyr</vt:lpstr>
      <vt:lpstr>Times New Roman</vt:lpstr>
      <vt:lpstr>Тема Office</vt:lpstr>
      <vt:lpstr>Актуальные изменения в ГК РК и ГПК РК 2022-2023г.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Элина Черногрицкая</cp:lastModifiedBy>
  <cp:revision>251</cp:revision>
  <dcterms:created xsi:type="dcterms:W3CDTF">2020-09-30T04:12:22Z</dcterms:created>
  <dcterms:modified xsi:type="dcterms:W3CDTF">2023-01-04T11:01:09Z</dcterms:modified>
</cp:coreProperties>
</file>